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slideLayouts/slideLayout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 id="2147483691" r:id="rId4"/>
    <p:sldMasterId id="2147483685" r:id="rId5"/>
    <p:sldMasterId id="2147483673" r:id="rId6"/>
    <p:sldMasterId id="2147483680" r:id="rId7"/>
    <p:sldMasterId id="2147483682" r:id="rId8"/>
    <p:sldMasterId id="2147483686" r:id="rId9"/>
    <p:sldMasterId id="2147483684" r:id="rId10"/>
    <p:sldMasterId id="2147483687" r:id="rId11"/>
  </p:sldMasterIdLst>
  <p:notesMasterIdLst>
    <p:notesMasterId r:id="rId16"/>
  </p:notesMasterIdLst>
  <p:sldIdLst>
    <p:sldId id="268" r:id="rId12"/>
    <p:sldId id="12540009" r:id="rId13"/>
    <p:sldId id="12540008" r:id="rId14"/>
    <p:sldId id="12540007" r:id="rId15"/>
  </p:sldIdLst>
  <p:sldSz cx="12192000" cy="6858000"/>
  <p:notesSz cx="7099300"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EC97E60-924A-4A46-7032-738BCC8EB5D5}" name="Tominari, Ayako (冨成 綾子)" initials="TA(綾" userId="S::a-tominari@jpx.co.jp::f0e394c3-3262-47b4-8bca-c8eccb8db63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8E8E"/>
    <a:srgbClr val="B7B7B7"/>
    <a:srgbClr val="FFFFFF"/>
    <a:srgbClr val="E62C18"/>
    <a:srgbClr val="262626"/>
    <a:srgbClr val="000000"/>
    <a:srgbClr val="FAFA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21" autoAdjust="0"/>
    <p:restoredTop sz="96353" autoAdjust="0"/>
  </p:normalViewPr>
  <p:slideViewPr>
    <p:cSldViewPr showGuides="1">
      <p:cViewPr varScale="1">
        <p:scale>
          <a:sx n="63" d="100"/>
          <a:sy n="63" d="100"/>
        </p:scale>
        <p:origin x="66" y="1146"/>
      </p:cViewPr>
      <p:guideLst>
        <p:guide orient="horz" pos="2160"/>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6.xml"/><Relationship Id="rId13" Type="http://schemas.openxmlformats.org/officeDocument/2006/relationships/slide" Target="slides/slide2.xml"/><Relationship Id="rId18" Type="http://schemas.openxmlformats.org/officeDocument/2006/relationships/viewProps" Target="viewProps.xml"/><Relationship Id="rId3" Type="http://schemas.openxmlformats.org/officeDocument/2006/relationships/slideMaster" Target="slideMasters/slideMaster1.xml"/><Relationship Id="rId21" Type="http://schemas.microsoft.com/office/2018/10/relationships/authors" Target="authors.xml"/><Relationship Id="rId7" Type="http://schemas.openxmlformats.org/officeDocument/2006/relationships/slideMaster" Target="slideMasters/slideMaster5.xml"/><Relationship Id="rId12" Type="http://schemas.openxmlformats.org/officeDocument/2006/relationships/slide" Target="slides/slide1.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Master" Target="slideMasters/slideMaster9.xml"/><Relationship Id="rId5" Type="http://schemas.openxmlformats.org/officeDocument/2006/relationships/slideMaster" Target="slideMasters/slideMaster3.xml"/><Relationship Id="rId15" Type="http://schemas.openxmlformats.org/officeDocument/2006/relationships/slide" Target="slides/slide4.xml"/><Relationship Id="rId10" Type="http://schemas.openxmlformats.org/officeDocument/2006/relationships/slideMaster" Target="slideMasters/slideMaster8.xml"/><Relationship Id="rId19" Type="http://schemas.openxmlformats.org/officeDocument/2006/relationships/theme" Target="theme/theme1.xml"/><Relationship Id="rId4" Type="http://schemas.openxmlformats.org/officeDocument/2006/relationships/slideMaster" Target="slideMasters/slideMaster2.xml"/><Relationship Id="rId9" Type="http://schemas.openxmlformats.org/officeDocument/2006/relationships/slideMaster" Target="slideMasters/slideMaster7.xml"/><Relationship Id="rId14" Type="http://schemas.openxmlformats.org/officeDocument/2006/relationships/slide" Target="slides/slide3.xml"/></Relationships>
</file>

<file path=ppt/charts/_rels/chart1.xml.rels><?xml version="1.0" encoding="UTF-8" standalone="yes"?>
<Relationships xmlns="http://schemas.openxmlformats.org/package/2006/relationships"><Relationship Id="rId3" Type="http://schemas.openxmlformats.org/officeDocument/2006/relationships/oleObject" Target="file:///\\Jpx-fs\jpx\01_&#12503;&#12525;&#12472;&#12455;&#12463;&#12488;&#20849;&#26377;&#12501;&#12449;&#12452;&#12523;\&#12304;&#26666;&#24335;&#12305;ETF&#12510;&#12540;&#12465;&#12483;&#12488;&#12513;&#12452;&#12463;&#21046;&#24230;&#38306;&#36899;&#36039;&#26009;&#20849;&#26377;\&#19978;&#22580;&#25512;&#36914;&#37096;-ETF&#25512;&#36914;&#37096;&#36899;&#25658;\&#19978;&#22580;&#21046;&#24230;\01_&#25351;&#25968;&#35201;&#20214;&#12398;&#32233;&#21644;\2021\70_&#12487;&#12522;&#12496;&#35215;&#21046;\08_&#24066;&#22580;&#38306;&#20418;&#32773;\20250312_&#25237;&#20449;&#21332;&#29702;&#20107;&#20250;\active%20AUM.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393827160493826"/>
          <c:y val="0.11530215522300821"/>
          <c:w val="0.83751788307915775"/>
          <c:h val="0.63274731645151172"/>
        </c:manualLayout>
      </c:layout>
      <c:areaChart>
        <c:grouping val="stacked"/>
        <c:varyColors val="0"/>
        <c:ser>
          <c:idx val="0"/>
          <c:order val="0"/>
          <c:tx>
            <c:strRef>
              <c:f>Sheet1!$R$3</c:f>
              <c:strCache>
                <c:ptCount val="1"/>
                <c:pt idx="0">
                  <c:v>J-REIT</c:v>
                </c:pt>
              </c:strCache>
            </c:strRef>
          </c:tx>
          <c:spPr>
            <a:solidFill>
              <a:srgbClr val="FFC000"/>
            </a:solidFill>
            <a:ln w="25400">
              <a:noFill/>
            </a:ln>
            <a:effectLst/>
          </c:spPr>
          <c:cat>
            <c:numRef>
              <c:f>Sheet1!$Q$4:$Q$23</c:f>
              <c:numCache>
                <c:formatCode>m/d/yyyy</c:formatCode>
                <c:ptCount val="20"/>
                <c:pt idx="0">
                  <c:v>45198</c:v>
                </c:pt>
                <c:pt idx="1">
                  <c:v>45230</c:v>
                </c:pt>
                <c:pt idx="2">
                  <c:v>45260</c:v>
                </c:pt>
                <c:pt idx="3">
                  <c:v>45289</c:v>
                </c:pt>
                <c:pt idx="4">
                  <c:v>45322</c:v>
                </c:pt>
                <c:pt idx="5">
                  <c:v>45351</c:v>
                </c:pt>
                <c:pt idx="6">
                  <c:v>45380</c:v>
                </c:pt>
                <c:pt idx="7">
                  <c:v>45412</c:v>
                </c:pt>
                <c:pt idx="8">
                  <c:v>45443</c:v>
                </c:pt>
                <c:pt idx="9">
                  <c:v>45471</c:v>
                </c:pt>
                <c:pt idx="10">
                  <c:v>45504</c:v>
                </c:pt>
                <c:pt idx="11">
                  <c:v>45534</c:v>
                </c:pt>
                <c:pt idx="12">
                  <c:v>45565</c:v>
                </c:pt>
                <c:pt idx="13">
                  <c:v>45596</c:v>
                </c:pt>
                <c:pt idx="14">
                  <c:v>45625</c:v>
                </c:pt>
                <c:pt idx="15">
                  <c:v>45657</c:v>
                </c:pt>
                <c:pt idx="16">
                  <c:v>45688</c:v>
                </c:pt>
                <c:pt idx="17">
                  <c:v>45716</c:v>
                </c:pt>
                <c:pt idx="18">
                  <c:v>45747</c:v>
                </c:pt>
                <c:pt idx="19">
                  <c:v>45777</c:v>
                </c:pt>
              </c:numCache>
            </c:numRef>
          </c:cat>
          <c:val>
            <c:numRef>
              <c:f>Sheet1!$R$4:$R$23</c:f>
              <c:numCache>
                <c:formatCode>#,##0_);[Red]\(#,##0\)</c:formatCode>
                <c:ptCount val="20"/>
                <c:pt idx="0">
                  <c:v>0</c:v>
                </c:pt>
                <c:pt idx="1">
                  <c:v>0</c:v>
                </c:pt>
                <c:pt idx="2">
                  <c:v>0</c:v>
                </c:pt>
                <c:pt idx="3">
                  <c:v>0</c:v>
                </c:pt>
                <c:pt idx="4">
                  <c:v>0</c:v>
                </c:pt>
                <c:pt idx="5">
                  <c:v>0</c:v>
                </c:pt>
                <c:pt idx="6">
                  <c:v>0</c:v>
                </c:pt>
                <c:pt idx="7">
                  <c:v>0</c:v>
                </c:pt>
                <c:pt idx="8">
                  <c:v>0</c:v>
                </c:pt>
                <c:pt idx="9">
                  <c:v>0</c:v>
                </c:pt>
                <c:pt idx="10">
                  <c:v>0</c:v>
                </c:pt>
                <c:pt idx="11">
                  <c:v>0</c:v>
                </c:pt>
                <c:pt idx="12">
                  <c:v>1006</c:v>
                </c:pt>
                <c:pt idx="13">
                  <c:v>1155</c:v>
                </c:pt>
                <c:pt idx="14">
                  <c:v>1235</c:v>
                </c:pt>
                <c:pt idx="15">
                  <c:v>1194</c:v>
                </c:pt>
                <c:pt idx="16">
                  <c:v>1215</c:v>
                </c:pt>
                <c:pt idx="17">
                  <c:v>1217</c:v>
                </c:pt>
                <c:pt idx="18">
                  <c:v>1216.6269090000001</c:v>
                </c:pt>
                <c:pt idx="19">
                  <c:v>1239.941826</c:v>
                </c:pt>
              </c:numCache>
            </c:numRef>
          </c:val>
          <c:extLst>
            <c:ext xmlns:c16="http://schemas.microsoft.com/office/drawing/2014/chart" uri="{C3380CC4-5D6E-409C-BE32-E72D297353CC}">
              <c16:uniqueId val="{00000000-CD65-49F3-94C8-AD130F2C1201}"/>
            </c:ext>
          </c:extLst>
        </c:ser>
        <c:ser>
          <c:idx val="1"/>
          <c:order val="1"/>
          <c:tx>
            <c:strRef>
              <c:f>Sheet1!$S$3</c:f>
              <c:strCache>
                <c:ptCount val="1"/>
                <c:pt idx="0">
                  <c:v>米国債</c:v>
                </c:pt>
              </c:strCache>
            </c:strRef>
          </c:tx>
          <c:spPr>
            <a:solidFill>
              <a:schemeClr val="accent4">
                <a:lumMod val="20000"/>
                <a:lumOff val="80000"/>
              </a:schemeClr>
            </a:solidFill>
            <a:ln>
              <a:noFill/>
            </a:ln>
            <a:effectLst/>
          </c:spPr>
          <c:cat>
            <c:numRef>
              <c:f>Sheet1!$Q$4:$Q$23</c:f>
              <c:numCache>
                <c:formatCode>m/d/yyyy</c:formatCode>
                <c:ptCount val="20"/>
                <c:pt idx="0">
                  <c:v>45198</c:v>
                </c:pt>
                <c:pt idx="1">
                  <c:v>45230</c:v>
                </c:pt>
                <c:pt idx="2">
                  <c:v>45260</c:v>
                </c:pt>
                <c:pt idx="3">
                  <c:v>45289</c:v>
                </c:pt>
                <c:pt idx="4">
                  <c:v>45322</c:v>
                </c:pt>
                <c:pt idx="5">
                  <c:v>45351</c:v>
                </c:pt>
                <c:pt idx="6">
                  <c:v>45380</c:v>
                </c:pt>
                <c:pt idx="7">
                  <c:v>45412</c:v>
                </c:pt>
                <c:pt idx="8">
                  <c:v>45443</c:v>
                </c:pt>
                <c:pt idx="9">
                  <c:v>45471</c:v>
                </c:pt>
                <c:pt idx="10">
                  <c:v>45504</c:v>
                </c:pt>
                <c:pt idx="11">
                  <c:v>45534</c:v>
                </c:pt>
                <c:pt idx="12">
                  <c:v>45565</c:v>
                </c:pt>
                <c:pt idx="13">
                  <c:v>45596</c:v>
                </c:pt>
                <c:pt idx="14">
                  <c:v>45625</c:v>
                </c:pt>
                <c:pt idx="15">
                  <c:v>45657</c:v>
                </c:pt>
                <c:pt idx="16">
                  <c:v>45688</c:v>
                </c:pt>
                <c:pt idx="17">
                  <c:v>45716</c:v>
                </c:pt>
                <c:pt idx="18">
                  <c:v>45747</c:v>
                </c:pt>
                <c:pt idx="19">
                  <c:v>45777</c:v>
                </c:pt>
              </c:numCache>
            </c:numRef>
          </c:cat>
          <c:val>
            <c:numRef>
              <c:f>Sheet1!$S$4:$S$23</c:f>
              <c:numCache>
                <c:formatCode>#,##0_);[Red]\(#,##0\)</c:formatCode>
                <c:ptCount val="20"/>
                <c:pt idx="0">
                  <c:v>0</c:v>
                </c:pt>
                <c:pt idx="1">
                  <c:v>261</c:v>
                </c:pt>
                <c:pt idx="2">
                  <c:v>5287</c:v>
                </c:pt>
                <c:pt idx="3">
                  <c:v>15064</c:v>
                </c:pt>
                <c:pt idx="4">
                  <c:v>3336</c:v>
                </c:pt>
                <c:pt idx="5">
                  <c:v>5387</c:v>
                </c:pt>
                <c:pt idx="6">
                  <c:v>7089</c:v>
                </c:pt>
                <c:pt idx="7">
                  <c:v>5416</c:v>
                </c:pt>
                <c:pt idx="8">
                  <c:v>7688</c:v>
                </c:pt>
                <c:pt idx="9">
                  <c:v>6842</c:v>
                </c:pt>
                <c:pt idx="10">
                  <c:v>11745</c:v>
                </c:pt>
                <c:pt idx="11">
                  <c:v>12700</c:v>
                </c:pt>
                <c:pt idx="12">
                  <c:v>16658</c:v>
                </c:pt>
                <c:pt idx="13">
                  <c:v>18867</c:v>
                </c:pt>
                <c:pt idx="14">
                  <c:v>18665.203999999998</c:v>
                </c:pt>
                <c:pt idx="15">
                  <c:v>22177.5641</c:v>
                </c:pt>
                <c:pt idx="16">
                  <c:v>22124</c:v>
                </c:pt>
                <c:pt idx="17">
                  <c:v>21745</c:v>
                </c:pt>
                <c:pt idx="18">
                  <c:v>22559.343198999999</c:v>
                </c:pt>
                <c:pt idx="19">
                  <c:v>24183.104622000003</c:v>
                </c:pt>
              </c:numCache>
            </c:numRef>
          </c:val>
          <c:extLst>
            <c:ext xmlns:c16="http://schemas.microsoft.com/office/drawing/2014/chart" uri="{C3380CC4-5D6E-409C-BE32-E72D297353CC}">
              <c16:uniqueId val="{00000001-CD65-49F3-94C8-AD130F2C1201}"/>
            </c:ext>
          </c:extLst>
        </c:ser>
        <c:ser>
          <c:idx val="2"/>
          <c:order val="2"/>
          <c:tx>
            <c:strRef>
              <c:f>Sheet1!$T$3</c:f>
              <c:strCache>
                <c:ptCount val="1"/>
                <c:pt idx="0">
                  <c:v>日本株</c:v>
                </c:pt>
              </c:strCache>
            </c:strRef>
          </c:tx>
          <c:spPr>
            <a:solidFill>
              <a:schemeClr val="accent3">
                <a:lumMod val="20000"/>
                <a:lumOff val="80000"/>
              </a:schemeClr>
            </a:solidFill>
            <a:ln>
              <a:noFill/>
            </a:ln>
            <a:effectLst/>
          </c:spPr>
          <c:cat>
            <c:numRef>
              <c:f>Sheet1!$Q$4:$Q$23</c:f>
              <c:numCache>
                <c:formatCode>m/d/yyyy</c:formatCode>
                <c:ptCount val="20"/>
                <c:pt idx="0">
                  <c:v>45198</c:v>
                </c:pt>
                <c:pt idx="1">
                  <c:v>45230</c:v>
                </c:pt>
                <c:pt idx="2">
                  <c:v>45260</c:v>
                </c:pt>
                <c:pt idx="3">
                  <c:v>45289</c:v>
                </c:pt>
                <c:pt idx="4">
                  <c:v>45322</c:v>
                </c:pt>
                <c:pt idx="5">
                  <c:v>45351</c:v>
                </c:pt>
                <c:pt idx="6">
                  <c:v>45380</c:v>
                </c:pt>
                <c:pt idx="7">
                  <c:v>45412</c:v>
                </c:pt>
                <c:pt idx="8">
                  <c:v>45443</c:v>
                </c:pt>
                <c:pt idx="9">
                  <c:v>45471</c:v>
                </c:pt>
                <c:pt idx="10">
                  <c:v>45504</c:v>
                </c:pt>
                <c:pt idx="11">
                  <c:v>45534</c:v>
                </c:pt>
                <c:pt idx="12">
                  <c:v>45565</c:v>
                </c:pt>
                <c:pt idx="13">
                  <c:v>45596</c:v>
                </c:pt>
                <c:pt idx="14">
                  <c:v>45625</c:v>
                </c:pt>
                <c:pt idx="15">
                  <c:v>45657</c:v>
                </c:pt>
                <c:pt idx="16">
                  <c:v>45688</c:v>
                </c:pt>
                <c:pt idx="17">
                  <c:v>45716</c:v>
                </c:pt>
                <c:pt idx="18">
                  <c:v>45747</c:v>
                </c:pt>
                <c:pt idx="19">
                  <c:v>45777</c:v>
                </c:pt>
              </c:numCache>
            </c:numRef>
          </c:cat>
          <c:val>
            <c:numRef>
              <c:f>Sheet1!$T$4:$T$23</c:f>
              <c:numCache>
                <c:formatCode>#,##0_);[Red]\(#,##0\)</c:formatCode>
                <c:ptCount val="20"/>
                <c:pt idx="0">
                  <c:v>25988</c:v>
                </c:pt>
                <c:pt idx="1">
                  <c:v>31783</c:v>
                </c:pt>
                <c:pt idx="2">
                  <c:v>35433</c:v>
                </c:pt>
                <c:pt idx="3">
                  <c:v>34746</c:v>
                </c:pt>
                <c:pt idx="4">
                  <c:v>34673</c:v>
                </c:pt>
                <c:pt idx="5">
                  <c:v>35150</c:v>
                </c:pt>
                <c:pt idx="6">
                  <c:v>38519</c:v>
                </c:pt>
                <c:pt idx="7">
                  <c:v>39686</c:v>
                </c:pt>
                <c:pt idx="8">
                  <c:v>38034</c:v>
                </c:pt>
                <c:pt idx="9">
                  <c:v>38182</c:v>
                </c:pt>
                <c:pt idx="10">
                  <c:v>36265.258600000001</c:v>
                </c:pt>
                <c:pt idx="11">
                  <c:v>35057.4761</c:v>
                </c:pt>
                <c:pt idx="12">
                  <c:v>34669.949699999997</c:v>
                </c:pt>
                <c:pt idx="13">
                  <c:v>34248</c:v>
                </c:pt>
                <c:pt idx="14">
                  <c:v>34248.171499999997</c:v>
                </c:pt>
                <c:pt idx="15">
                  <c:v>34643.989399999999</c:v>
                </c:pt>
                <c:pt idx="16">
                  <c:v>34571.906999999999</c:v>
                </c:pt>
                <c:pt idx="17">
                  <c:v>30858.438000000002</c:v>
                </c:pt>
                <c:pt idx="18">
                  <c:v>33619.100175999993</c:v>
                </c:pt>
                <c:pt idx="19">
                  <c:v>35491.892291999997</c:v>
                </c:pt>
              </c:numCache>
            </c:numRef>
          </c:val>
          <c:extLst>
            <c:ext xmlns:c16="http://schemas.microsoft.com/office/drawing/2014/chart" uri="{C3380CC4-5D6E-409C-BE32-E72D297353CC}">
              <c16:uniqueId val="{00000002-CD65-49F3-94C8-AD130F2C1201}"/>
            </c:ext>
          </c:extLst>
        </c:ser>
        <c:dLbls>
          <c:showLegendKey val="0"/>
          <c:showVal val="0"/>
          <c:showCatName val="0"/>
          <c:showSerName val="0"/>
          <c:showPercent val="0"/>
          <c:showBubbleSize val="0"/>
        </c:dLbls>
        <c:axId val="2043564224"/>
        <c:axId val="2043564704"/>
      </c:areaChart>
      <c:catAx>
        <c:axId val="2043564224"/>
        <c:scaling>
          <c:orientation val="minMax"/>
          <c:max val="20"/>
          <c:min val="1"/>
        </c:scaling>
        <c:delete val="0"/>
        <c:axPos val="b"/>
        <c:numFmt formatCode="m&quot;月&quot;;@" sourceLinked="0"/>
        <c:majorTickMark val="out"/>
        <c:minorTickMark val="none"/>
        <c:tickLblPos val="nextTo"/>
        <c:spPr>
          <a:noFill/>
          <a:ln w="9525" cap="flat" cmpd="sng" algn="ctr">
            <a:solidFill>
              <a:schemeClr val="tx1">
                <a:lumMod val="15000"/>
                <a:lumOff val="85000"/>
              </a:schemeClr>
            </a:solidFill>
            <a:round/>
          </a:ln>
          <a:effectLst/>
        </c:spPr>
        <c:txPr>
          <a:bodyPr rot="-1800000" spcFirstLastPara="1" vertOverflow="ellipsis" wrap="square" anchor="b" anchorCtr="0"/>
          <a:lstStyle/>
          <a:p>
            <a:pPr>
              <a:defRPr lang="ja-JP" sz="10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2043564704"/>
        <c:crosses val="autoZero"/>
        <c:auto val="0"/>
        <c:lblAlgn val="ctr"/>
        <c:lblOffset val="300"/>
        <c:tickLblSkip val="1"/>
        <c:tickMarkSkip val="1"/>
        <c:noMultiLvlLbl val="0"/>
      </c:catAx>
      <c:valAx>
        <c:axId val="2043564704"/>
        <c:scaling>
          <c:orientation val="minMax"/>
          <c:max val="65000"/>
          <c:min val="0"/>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lang="ja-JP" sz="14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2043564224"/>
        <c:crosses val="autoZero"/>
        <c:crossBetween val="midCat"/>
        <c:majorUnit val="20000"/>
        <c:dispUnits>
          <c:builtInUnit val="hundreds"/>
          <c:dispUnitsLbl>
            <c:layout>
              <c:manualLayout>
                <c:xMode val="edge"/>
                <c:yMode val="edge"/>
                <c:x val="2.4983835005574134E-2"/>
                <c:y val="4.7165564570481232E-2"/>
              </c:manualLayout>
            </c:layout>
            <c:tx>
              <c:rich>
                <a:bodyPr rot="0" spcFirstLastPara="1" vertOverflow="ellipsis" wrap="square" anchor="ctr" anchorCtr="1"/>
                <a:lstStyle/>
                <a:p>
                  <a:pPr>
                    <a:defRPr lang="ja-JP" sz="12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r>
                    <a:rPr lang="ja-JP" altLang="en-US" sz="1200" dirty="0"/>
                    <a:t>（</a:t>
                  </a:r>
                  <a:r>
                    <a:rPr lang="ja-JP" sz="1200" dirty="0"/>
                    <a:t>億円</a:t>
                  </a:r>
                  <a:r>
                    <a:rPr lang="ja-JP" altLang="en-US" sz="1200" dirty="0"/>
                    <a:t>）</a:t>
                  </a:r>
                  <a:endParaRPr lang="ja-JP" sz="1200" dirty="0"/>
                </a:p>
              </c:rich>
            </c:tx>
            <c:spPr>
              <a:noFill/>
              <a:ln>
                <a:noFill/>
              </a:ln>
              <a:effectLst/>
            </c:spPr>
            <c:txPr>
              <a:bodyPr rot="0" spcFirstLastPara="1" vertOverflow="ellipsis" wrap="square" anchor="ctr" anchorCtr="1"/>
              <a:lstStyle/>
              <a:p>
                <a:pPr>
                  <a:defRPr lang="ja-JP" sz="12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dispUnitsLbl>
        </c:dispUnits>
      </c:valAx>
      <c:spPr>
        <a:noFill/>
        <a:ln>
          <a:noFill/>
        </a:ln>
        <a:effectLst/>
      </c:spPr>
    </c:plotArea>
    <c:legend>
      <c:legendPos val="b"/>
      <c:layout>
        <c:manualLayout>
          <c:xMode val="edge"/>
          <c:yMode val="edge"/>
          <c:x val="0.10575453885257807"/>
          <c:y val="0"/>
          <c:w val="0.5743562820918886"/>
          <c:h val="0.18918581080997296"/>
        </c:manualLayout>
      </c:layout>
      <c:overlay val="0"/>
      <c:spPr>
        <a:noFill/>
        <a:ln>
          <a:noFill/>
        </a:ln>
        <a:effectLst/>
      </c:spPr>
      <c:txPr>
        <a:bodyPr rot="0" spcFirstLastPara="1" vertOverflow="ellipsis" vert="horz" wrap="square" anchor="ctr" anchorCtr="1"/>
        <a:lstStyle/>
        <a:p>
          <a:pPr>
            <a:defRPr lang="ja-JP" sz="14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zero"/>
    <c:showDLblsOverMax val="0"/>
  </c:chart>
  <c:spPr>
    <a:noFill/>
    <a:ln>
      <a:noFill/>
    </a:ln>
    <a:effectLst/>
  </c:spPr>
  <c:txPr>
    <a:bodyPr/>
    <a:lstStyle/>
    <a:p>
      <a:pPr>
        <a:defRPr sz="1400">
          <a:latin typeface="Meiryo UI" panose="020B0604030504040204" pitchFamily="50" charset="-128"/>
          <a:ea typeface="Meiryo UI" panose="020B0604030504040204" pitchFamily="50" charset="-128"/>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0.1146</cdr:x>
      <cdr:y>0.7499</cdr:y>
    </cdr:from>
    <cdr:to>
      <cdr:x>0.23229</cdr:x>
      <cdr:y>0.86589</cdr:y>
    </cdr:to>
    <cdr:sp macro="" textlink="">
      <cdr:nvSpPr>
        <cdr:cNvPr id="2" name="テキスト ボックス 1">
          <a:extLst xmlns:a="http://schemas.openxmlformats.org/drawingml/2006/main">
            <a:ext uri="{FF2B5EF4-FFF2-40B4-BE49-F238E27FC236}">
              <a16:creationId xmlns:a16="http://schemas.microsoft.com/office/drawing/2014/main" id="{988A7033-D444-3E50-98E4-0C8CB79A6192}"/>
            </a:ext>
          </a:extLst>
        </cdr:cNvPr>
        <cdr:cNvSpPr txBox="1"/>
      </cdr:nvSpPr>
      <cdr:spPr>
        <a:xfrm xmlns:a="http://schemas.openxmlformats.org/drawingml/2006/main">
          <a:off x="765308" y="1591964"/>
          <a:ext cx="786012" cy="246221"/>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a:lstStyle>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595959"/>
              </a:solidFill>
              <a:effectLst/>
              <a:uLnTx/>
              <a:uFillTx/>
              <a:latin typeface="Meiryo UI" panose="020B0604030504040204" pitchFamily="50" charset="-128"/>
              <a:ea typeface="Meiryo UI" panose="020B0604030504040204" pitchFamily="50" charset="-128"/>
            </a:rPr>
            <a:t>2023</a:t>
          </a:r>
          <a:r>
            <a:rPr kumimoji="0" lang="ja-JP" altLang="en-US" sz="1000" b="0" i="0" u="none" strike="noStrike" kern="0" cap="none" spc="0" normalizeH="0" baseline="0" noProof="0" dirty="0">
              <a:ln>
                <a:noFill/>
              </a:ln>
              <a:solidFill>
                <a:srgbClr val="595959"/>
              </a:solidFill>
              <a:effectLst/>
              <a:uLnTx/>
              <a:uFillTx/>
              <a:latin typeface="Meiryo UI" panose="020B0604030504040204" pitchFamily="50" charset="-128"/>
              <a:ea typeface="Meiryo UI" panose="020B0604030504040204" pitchFamily="50" charset="-128"/>
            </a:rPr>
            <a:t>年</a:t>
          </a:r>
          <a:endParaRPr kumimoji="0" lang="ja-JP" altLang="en-US" sz="1000" b="0" i="0" u="none" strike="noStrike" kern="0" cap="none" spc="0" normalizeH="0" baseline="0" noProof="0" dirty="0">
            <a:ln>
              <a:noFill/>
            </a:ln>
            <a:solidFill>
              <a:srgbClr val="595959"/>
            </a:solidFill>
            <a:effectLst/>
            <a:uLnTx/>
            <a:uFillTx/>
          </a:endParaRPr>
        </a:p>
      </cdr:txBody>
    </cdr:sp>
  </cdr:relSizeAnchor>
  <cdr:relSizeAnchor xmlns:cdr="http://schemas.openxmlformats.org/drawingml/2006/chartDrawing">
    <cdr:from>
      <cdr:x>0.75727</cdr:x>
      <cdr:y>0.744</cdr:y>
    </cdr:from>
    <cdr:to>
      <cdr:x>0.87497</cdr:x>
      <cdr:y>0.85998</cdr:y>
    </cdr:to>
    <cdr:sp macro="" textlink="">
      <cdr:nvSpPr>
        <cdr:cNvPr id="3" name="テキスト ボックス 1">
          <a:extLst xmlns:a="http://schemas.openxmlformats.org/drawingml/2006/main">
            <a:ext uri="{FF2B5EF4-FFF2-40B4-BE49-F238E27FC236}">
              <a16:creationId xmlns:a16="http://schemas.microsoft.com/office/drawing/2014/main" id="{988A7033-D444-3E50-98E4-0C8CB79A6192}"/>
            </a:ext>
          </a:extLst>
        </cdr:cNvPr>
        <cdr:cNvSpPr txBox="1"/>
      </cdr:nvSpPr>
      <cdr:spPr>
        <a:xfrm xmlns:a="http://schemas.openxmlformats.org/drawingml/2006/main">
          <a:off x="5057252" y="1579433"/>
          <a:ext cx="786012" cy="246221"/>
        </a:xfrm>
        <a:prstGeom xmlns:a="http://schemas.openxmlformats.org/drawingml/2006/main" prst="rect">
          <a:avLst/>
        </a:prstGeom>
        <a:noFill xmlns:a="http://schemas.openxmlformats.org/drawingml/2006/main"/>
      </cdr:spPr>
      <cdr:txBody>
        <a:bodyPr xmlns:a="http://schemas.openxmlformats.org/drawingml/2006/main" wrap="square">
          <a:spAutoFit/>
        </a:bodyPr>
        <a:lstStyle xmlns:a="http://schemas.openxmlformats.org/drawingml/2006/main">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a:lstStyle>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595959"/>
              </a:solidFill>
              <a:effectLst/>
              <a:uLnTx/>
              <a:uFillTx/>
              <a:latin typeface="Meiryo UI" panose="020B0604030504040204" pitchFamily="50" charset="-128"/>
              <a:ea typeface="Meiryo UI" panose="020B0604030504040204" pitchFamily="50" charset="-128"/>
            </a:rPr>
            <a:t>2025</a:t>
          </a:r>
          <a:r>
            <a:rPr kumimoji="0" lang="ja-JP" altLang="en-US" sz="1000" b="0" i="0" u="none" strike="noStrike" kern="0" cap="none" spc="0" normalizeH="0" baseline="0" noProof="0" dirty="0">
              <a:ln>
                <a:noFill/>
              </a:ln>
              <a:solidFill>
                <a:srgbClr val="595959"/>
              </a:solidFill>
              <a:effectLst/>
              <a:uLnTx/>
              <a:uFillTx/>
              <a:latin typeface="Meiryo UI" panose="020B0604030504040204" pitchFamily="50" charset="-128"/>
              <a:ea typeface="Meiryo UI" panose="020B0604030504040204" pitchFamily="50" charset="-128"/>
            </a:rPr>
            <a:t>年</a:t>
          </a:r>
          <a:endParaRPr kumimoji="0" lang="ja-JP" altLang="en-US" sz="1000" b="0" i="0" u="none" strike="noStrike" kern="0" cap="none" spc="0" normalizeH="0" baseline="0" noProof="0" dirty="0">
            <a:ln>
              <a:noFill/>
            </a:ln>
            <a:solidFill>
              <a:srgbClr val="595959"/>
            </a:solidFill>
            <a:effectLst/>
            <a:uLnTx/>
            <a:uFillTx/>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3076363" cy="513508"/>
          </a:xfrm>
          <a:prstGeom prst="rect">
            <a:avLst/>
          </a:prstGeom>
        </p:spPr>
        <p:txBody>
          <a:bodyPr vert="horz" lIns="99033" tIns="49516" rIns="99033" bIns="49516" rtlCol="0"/>
          <a:lstStyle>
            <a:lvl1pPr algn="l">
              <a:defRPr sz="1200"/>
            </a:lvl1pPr>
          </a:lstStyle>
          <a:p>
            <a:endParaRPr lang="en-US"/>
          </a:p>
        </p:txBody>
      </p:sp>
      <p:sp>
        <p:nvSpPr>
          <p:cNvPr id="3" name="日付プレースホルダー 2"/>
          <p:cNvSpPr>
            <a:spLocks noGrp="1"/>
          </p:cNvSpPr>
          <p:nvPr>
            <p:ph type="dt" idx="1"/>
          </p:nvPr>
        </p:nvSpPr>
        <p:spPr>
          <a:xfrm>
            <a:off x="4021296" y="0"/>
            <a:ext cx="3076363" cy="513508"/>
          </a:xfrm>
          <a:prstGeom prst="rect">
            <a:avLst/>
          </a:prstGeom>
        </p:spPr>
        <p:txBody>
          <a:bodyPr vert="horz" lIns="99033" tIns="49516" rIns="99033" bIns="49516" rtlCol="0"/>
          <a:lstStyle>
            <a:lvl1pPr algn="r">
              <a:defRPr sz="1200"/>
            </a:lvl1pPr>
          </a:lstStyle>
          <a:p>
            <a:fld id="{AB6EE74D-013C-4163-9FC5-78582F71ECC7}" type="datetimeFigureOut">
              <a:rPr lang="en-US" smtClean="0"/>
              <a:t>5/30/2025</a:t>
            </a:fld>
            <a:endParaRPr lang="en-US"/>
          </a:p>
        </p:txBody>
      </p:sp>
      <p:sp>
        <p:nvSpPr>
          <p:cNvPr id="4" name="スライド イメージ プレースホルダー 3"/>
          <p:cNvSpPr>
            <a:spLocks noGrp="1" noRot="1" noChangeAspect="1"/>
          </p:cNvSpPr>
          <p:nvPr>
            <p:ph type="sldImg" idx="2"/>
          </p:nvPr>
        </p:nvSpPr>
        <p:spPr>
          <a:xfrm>
            <a:off x="477838" y="1277938"/>
            <a:ext cx="6143625" cy="3455987"/>
          </a:xfrm>
          <a:prstGeom prst="rect">
            <a:avLst/>
          </a:prstGeom>
          <a:noFill/>
          <a:ln w="12700">
            <a:solidFill>
              <a:prstClr val="black"/>
            </a:solidFill>
          </a:ln>
        </p:spPr>
        <p:txBody>
          <a:bodyPr vert="horz" lIns="99033" tIns="49516" rIns="99033" bIns="49516" rtlCol="0" anchor="ctr"/>
          <a:lstStyle/>
          <a:p>
            <a:endParaRPr lang="en-US"/>
          </a:p>
        </p:txBody>
      </p:sp>
      <p:sp>
        <p:nvSpPr>
          <p:cNvPr id="5" name="ノート プレースホルダー 4"/>
          <p:cNvSpPr>
            <a:spLocks noGrp="1"/>
          </p:cNvSpPr>
          <p:nvPr>
            <p:ph type="body" sz="quarter" idx="3"/>
          </p:nvPr>
        </p:nvSpPr>
        <p:spPr>
          <a:xfrm>
            <a:off x="709931" y="4925408"/>
            <a:ext cx="5679439" cy="4029879"/>
          </a:xfrm>
          <a:prstGeom prst="rect">
            <a:avLst/>
          </a:prstGeom>
        </p:spPr>
        <p:txBody>
          <a:bodyPr vert="horz" lIns="99033" tIns="49516" rIns="99033" bIns="49516" rtlCol="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フッター プレースホルダー 5"/>
          <p:cNvSpPr>
            <a:spLocks noGrp="1"/>
          </p:cNvSpPr>
          <p:nvPr>
            <p:ph type="ftr" sz="quarter" idx="4"/>
          </p:nvPr>
        </p:nvSpPr>
        <p:spPr>
          <a:xfrm>
            <a:off x="1" y="9721107"/>
            <a:ext cx="3076363" cy="513508"/>
          </a:xfrm>
          <a:prstGeom prst="rect">
            <a:avLst/>
          </a:prstGeom>
        </p:spPr>
        <p:txBody>
          <a:bodyPr vert="horz" lIns="99033" tIns="49516" rIns="99033" bIns="49516" rtlCol="0" anchor="b"/>
          <a:lstStyle>
            <a:lvl1pPr algn="l">
              <a:defRPr sz="1200"/>
            </a:lvl1pPr>
          </a:lstStyle>
          <a:p>
            <a:endParaRPr lang="en-US"/>
          </a:p>
        </p:txBody>
      </p:sp>
      <p:sp>
        <p:nvSpPr>
          <p:cNvPr id="7" name="スライド番号プレースホルダー 6"/>
          <p:cNvSpPr>
            <a:spLocks noGrp="1"/>
          </p:cNvSpPr>
          <p:nvPr>
            <p:ph type="sldNum" sz="quarter" idx="5"/>
          </p:nvPr>
        </p:nvSpPr>
        <p:spPr>
          <a:xfrm>
            <a:off x="4021296" y="9721107"/>
            <a:ext cx="3076363" cy="513508"/>
          </a:xfrm>
          <a:prstGeom prst="rect">
            <a:avLst/>
          </a:prstGeom>
        </p:spPr>
        <p:txBody>
          <a:bodyPr vert="horz" lIns="99033" tIns="49516" rIns="99033" bIns="49516" rtlCol="0" anchor="b"/>
          <a:lstStyle>
            <a:lvl1pPr algn="r">
              <a:defRPr sz="1200"/>
            </a:lvl1pPr>
          </a:lstStyle>
          <a:p>
            <a:fld id="{E58A4D7F-6AA4-4E74-A722-841EC05E591E}" type="slidenum">
              <a:rPr lang="en-US" smtClean="0"/>
              <a:t>‹#›</a:t>
            </a:fld>
            <a:endParaRPr lang="en-US"/>
          </a:p>
        </p:txBody>
      </p:sp>
    </p:spTree>
    <p:extLst>
      <p:ext uri="{BB962C8B-B14F-4D97-AF65-F5344CB8AC3E}">
        <p14:creationId xmlns:p14="http://schemas.microsoft.com/office/powerpoint/2010/main" val="2560639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1450" indent="-171450">
              <a:buFont typeface="Arial" panose="020B0604020202020204" pitchFamily="34" charset="0"/>
              <a:buChar char="•"/>
            </a:pPr>
            <a:endParaRPr lang="ja-JP" altLang="en-US" dirty="0"/>
          </a:p>
        </p:txBody>
      </p:sp>
      <p:sp>
        <p:nvSpPr>
          <p:cNvPr id="4" name="スライド番号プレースホルダー 3"/>
          <p:cNvSpPr>
            <a:spLocks noGrp="1"/>
          </p:cNvSpPr>
          <p:nvPr>
            <p:ph type="sldNum" sz="quarter" idx="5"/>
          </p:nvPr>
        </p:nvSpPr>
        <p:spPr/>
        <p:txBody>
          <a:bodyPr/>
          <a:lstStyle/>
          <a:p>
            <a:fld id="{74563773-8799-46AE-81BC-F13AD74A1B4B}" type="slidenum">
              <a:rPr kumimoji="1" lang="ja-JP" altLang="en-US" smtClean="0"/>
              <a:t>2</a:t>
            </a:fld>
            <a:endParaRPr kumimoji="1" lang="ja-JP" altLang="en-US"/>
          </a:p>
        </p:txBody>
      </p:sp>
    </p:spTree>
    <p:extLst>
      <p:ext uri="{BB962C8B-B14F-4D97-AF65-F5344CB8AC3E}">
        <p14:creationId xmlns:p14="http://schemas.microsoft.com/office/powerpoint/2010/main" val="1711808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1450" indent="-171450">
              <a:buFont typeface="Arial" panose="020B0604020202020204" pitchFamily="34" charset="0"/>
              <a:buChar char="•"/>
            </a:pPr>
            <a:endParaRPr lang="ja-JP" altLang="en-US" dirty="0"/>
          </a:p>
        </p:txBody>
      </p:sp>
      <p:sp>
        <p:nvSpPr>
          <p:cNvPr id="4" name="スライド番号プレースホルダー 3"/>
          <p:cNvSpPr>
            <a:spLocks noGrp="1"/>
          </p:cNvSpPr>
          <p:nvPr>
            <p:ph type="sldNum" sz="quarter" idx="5"/>
          </p:nvPr>
        </p:nvSpPr>
        <p:spPr/>
        <p:txBody>
          <a:bodyPr/>
          <a:lstStyle/>
          <a:p>
            <a:fld id="{74563773-8799-46AE-81BC-F13AD74A1B4B}" type="slidenum">
              <a:rPr kumimoji="1" lang="ja-JP" altLang="en-US" smtClean="0"/>
              <a:t>3</a:t>
            </a:fld>
            <a:endParaRPr kumimoji="1" lang="ja-JP" altLang="en-US"/>
          </a:p>
        </p:txBody>
      </p:sp>
    </p:spTree>
    <p:extLst>
      <p:ext uri="{BB962C8B-B14F-4D97-AF65-F5344CB8AC3E}">
        <p14:creationId xmlns:p14="http://schemas.microsoft.com/office/powerpoint/2010/main" val="2707822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1450" indent="-171450">
              <a:buFont typeface="Arial" panose="020B0604020202020204" pitchFamily="34" charset="0"/>
              <a:buChar char="•"/>
            </a:pPr>
            <a:endParaRPr lang="ja-JP" altLang="en-US" dirty="0"/>
          </a:p>
        </p:txBody>
      </p:sp>
      <p:sp>
        <p:nvSpPr>
          <p:cNvPr id="4" name="スライド番号プレースホルダー 3"/>
          <p:cNvSpPr>
            <a:spLocks noGrp="1"/>
          </p:cNvSpPr>
          <p:nvPr>
            <p:ph type="sldNum" sz="quarter" idx="5"/>
          </p:nvPr>
        </p:nvSpPr>
        <p:spPr/>
        <p:txBody>
          <a:bodyPr/>
          <a:lstStyle/>
          <a:p>
            <a:fld id="{74563773-8799-46AE-81BC-F13AD74A1B4B}" type="slidenum">
              <a:rPr kumimoji="1" lang="ja-JP" altLang="en-US" smtClean="0"/>
              <a:t>4</a:t>
            </a:fld>
            <a:endParaRPr kumimoji="1" lang="ja-JP" altLang="en-US"/>
          </a:p>
        </p:txBody>
      </p:sp>
    </p:spTree>
    <p:extLst>
      <p:ext uri="{BB962C8B-B14F-4D97-AF65-F5344CB8AC3E}">
        <p14:creationId xmlns:p14="http://schemas.microsoft.com/office/powerpoint/2010/main" val="6031460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p:bg>
      <p:bgPr>
        <a:solidFill>
          <a:srgbClr val="FAFAFA"/>
        </a:solidFill>
        <a:effectLst/>
      </p:bgPr>
    </p:bg>
    <p:spTree>
      <p:nvGrpSpPr>
        <p:cNvPr id="1" name=""/>
        <p:cNvGrpSpPr/>
        <p:nvPr/>
      </p:nvGrpSpPr>
      <p:grpSpPr>
        <a:xfrm>
          <a:off x="0" y="0"/>
          <a:ext cx="0" cy="0"/>
          <a:chOff x="0" y="0"/>
          <a:chExt cx="0" cy="0"/>
        </a:xfrm>
      </p:grpSpPr>
      <p:sp>
        <p:nvSpPr>
          <p:cNvPr id="11" name="date"/>
          <p:cNvSpPr>
            <a:spLocks noGrp="1"/>
          </p:cNvSpPr>
          <p:nvPr>
            <p:ph type="dt" sz="half" idx="2"/>
          </p:nvPr>
        </p:nvSpPr>
        <p:spPr>
          <a:xfrm>
            <a:off x="846906" y="4298414"/>
            <a:ext cx="2743200" cy="365125"/>
          </a:xfrm>
          <a:prstGeom prst="rect">
            <a:avLst/>
          </a:prstGeom>
        </p:spPr>
        <p:txBody>
          <a:bodyPr vert="horz" lIns="91440" tIns="45720" rIns="91440" bIns="45720" rtlCol="0" anchor="ctr"/>
          <a:lstStyle>
            <a:lvl1pPr algn="l">
              <a:defRPr sz="1600">
                <a:solidFill>
                  <a:schemeClr val="tx1"/>
                </a:solidFill>
                <a:latin typeface="Meiryo UI" panose="020B0604030504040204" pitchFamily="50" charset="-128"/>
                <a:ea typeface="Meiryo UI" panose="020B0604030504040204" pitchFamily="50" charset="-128"/>
              </a:defRPr>
            </a:lvl1pPr>
          </a:lstStyle>
          <a:p>
            <a:r>
              <a:rPr lang="en-US" altLang="ja-JP"/>
              <a:t>20XX/XX/XX</a:t>
            </a:r>
            <a:endParaRPr lang="en-US"/>
          </a:p>
        </p:txBody>
      </p:sp>
      <p:pic>
        <p:nvPicPr>
          <p:cNvPr id="9" name="foote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371592" y="6692848"/>
            <a:ext cx="6820408" cy="165151"/>
          </a:xfrm>
          <a:prstGeom prst="rect">
            <a:avLst/>
          </a:prstGeom>
        </p:spPr>
      </p:pic>
      <p:pic>
        <p:nvPicPr>
          <p:cNvPr id="7" name="design"/>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440000" y="1642160"/>
            <a:ext cx="3312000" cy="3573681"/>
          </a:xfrm>
          <a:prstGeom prst="rect">
            <a:avLst/>
          </a:prstGeom>
        </p:spPr>
      </p:pic>
      <p:pic>
        <p:nvPicPr>
          <p:cNvPr id="8" name="heade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0"/>
            <a:ext cx="6822000" cy="165152"/>
          </a:xfrm>
          <a:prstGeom prst="rect">
            <a:avLst/>
          </a:prstGeom>
        </p:spPr>
      </p:pic>
      <p:pic>
        <p:nvPicPr>
          <p:cNvPr id="12" name="logo"/>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8915040" y="2348726"/>
            <a:ext cx="1440000" cy="2417369"/>
          </a:xfrm>
          <a:prstGeom prst="rect">
            <a:avLst/>
          </a:prstGeom>
        </p:spPr>
      </p:pic>
      <p:sp>
        <p:nvSpPr>
          <p:cNvPr id="16" name="subtitle"/>
          <p:cNvSpPr>
            <a:spLocks noGrp="1"/>
          </p:cNvSpPr>
          <p:nvPr>
            <p:ph type="body" sz="quarter" idx="11" hasCustomPrompt="1"/>
          </p:nvPr>
        </p:nvSpPr>
        <p:spPr>
          <a:xfrm>
            <a:off x="846906" y="3586772"/>
            <a:ext cx="7049094" cy="346228"/>
          </a:xfrm>
        </p:spPr>
        <p:txBody>
          <a:bodyPr>
            <a:noAutofit/>
          </a:bodyPr>
          <a:lstStyle>
            <a:lvl1pPr marL="0" indent="0">
              <a:buNone/>
              <a:defRPr sz="2000" b="0">
                <a:solidFill>
                  <a:srgbClr val="262626"/>
                </a:solidFill>
                <a:latin typeface="Meiryo UI" panose="020B0604030504040204" pitchFamily="50" charset="-128"/>
                <a:ea typeface="Meiryo UI" panose="020B0604030504040204" pitchFamily="50" charset="-128"/>
              </a:defRPr>
            </a:lvl1pPr>
          </a:lstStyle>
          <a:p>
            <a:pPr lvl="0"/>
            <a:r>
              <a:rPr lang="ja-JP" altLang="en-US" dirty="0"/>
              <a:t>サブタイトル</a:t>
            </a:r>
            <a:endParaRPr lang="en-US" dirty="0"/>
          </a:p>
        </p:txBody>
      </p:sp>
      <p:sp>
        <p:nvSpPr>
          <p:cNvPr id="15" name="title"/>
          <p:cNvSpPr>
            <a:spLocks noGrp="1"/>
          </p:cNvSpPr>
          <p:nvPr>
            <p:ph type="body" sz="quarter" idx="10" hasCustomPrompt="1"/>
          </p:nvPr>
        </p:nvSpPr>
        <p:spPr>
          <a:xfrm>
            <a:off x="846906" y="2971800"/>
            <a:ext cx="7049094" cy="529200"/>
          </a:xfrm>
        </p:spPr>
        <p:txBody>
          <a:bodyPr>
            <a:noAutofit/>
          </a:bodyPr>
          <a:lstStyle>
            <a:lvl1pPr marL="0" indent="0">
              <a:buNone/>
              <a:defRPr sz="3200" b="0">
                <a:solidFill>
                  <a:srgbClr val="262626"/>
                </a:solidFill>
                <a:latin typeface="Meiryo UI" panose="020B0604030504040204" pitchFamily="50" charset="-128"/>
                <a:ea typeface="Meiryo UI" panose="020B0604030504040204" pitchFamily="50" charset="-128"/>
              </a:defRPr>
            </a:lvl1pPr>
          </a:lstStyle>
          <a:p>
            <a:pPr lvl="0"/>
            <a:r>
              <a:rPr lang="ja-JP" altLang="en-US" dirty="0"/>
              <a:t>タイトル</a:t>
            </a:r>
            <a:endParaRPr lang="en-US" dirty="0"/>
          </a:p>
        </p:txBody>
      </p:sp>
      <p:sp>
        <p:nvSpPr>
          <p:cNvPr id="2" name="copyright">
            <a:extLst>
              <a:ext uri="{FF2B5EF4-FFF2-40B4-BE49-F238E27FC236}">
                <a16:creationId xmlns:a16="http://schemas.microsoft.com/office/drawing/2014/main" id="{9EB0F884-6CA3-CFB4-5659-8AA801035B33}"/>
              </a:ext>
            </a:extLst>
          </p:cNvPr>
          <p:cNvSpPr txBox="1"/>
          <p:nvPr userDrawn="1"/>
        </p:nvSpPr>
        <p:spPr>
          <a:xfrm>
            <a:off x="92547" y="6581465"/>
            <a:ext cx="2702984" cy="200055"/>
          </a:xfrm>
          <a:prstGeom prst="rect">
            <a:avLst/>
          </a:prstGeom>
          <a:noFill/>
        </p:spPr>
        <p:txBody>
          <a:bodyPr wrap="none" rtlCol="0">
            <a:spAutoFit/>
          </a:bodyPr>
          <a:lstStyle/>
          <a:p>
            <a:r>
              <a:rPr lang="en-US" altLang="ja-JP" sz="700" dirty="0"/>
              <a:t>© 2024 Japan Exchange Group, Inc., and/or its affiliates</a:t>
            </a:r>
            <a:endParaRPr lang="en-US" sz="700" dirty="0"/>
          </a:p>
        </p:txBody>
      </p:sp>
    </p:spTree>
    <p:extLst>
      <p:ext uri="{BB962C8B-B14F-4D97-AF65-F5344CB8AC3E}">
        <p14:creationId xmlns:p14="http://schemas.microsoft.com/office/powerpoint/2010/main" val="7546481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dex">
    <p:bg>
      <p:bgPr>
        <a:solidFill>
          <a:srgbClr val="FAFAFA"/>
        </a:solidFill>
        <a:effectLst/>
      </p:bgPr>
    </p:bg>
    <p:spTree>
      <p:nvGrpSpPr>
        <p:cNvPr id="1" name=""/>
        <p:cNvGrpSpPr/>
        <p:nvPr/>
      </p:nvGrpSpPr>
      <p:grpSpPr>
        <a:xfrm>
          <a:off x="0" y="0"/>
          <a:ext cx="0" cy="0"/>
          <a:chOff x="0" y="0"/>
          <a:chExt cx="0" cy="0"/>
        </a:xfrm>
      </p:grpSpPr>
      <p:pic>
        <p:nvPicPr>
          <p:cNvPr id="13" name="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921205" y="5443848"/>
            <a:ext cx="617186" cy="1036088"/>
          </a:xfrm>
          <a:prstGeom prst="rect">
            <a:avLst/>
          </a:prstGeom>
        </p:spPr>
      </p:pic>
      <p:pic>
        <p:nvPicPr>
          <p:cNvPr id="11" name="design"/>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000380" y="1820468"/>
            <a:ext cx="3312000" cy="3573681"/>
          </a:xfrm>
          <a:prstGeom prst="rect">
            <a:avLst/>
          </a:prstGeom>
        </p:spPr>
      </p:pic>
      <p:sp>
        <p:nvSpPr>
          <p:cNvPr id="14" name="index"/>
          <p:cNvSpPr txBox="1"/>
          <p:nvPr userDrawn="1"/>
        </p:nvSpPr>
        <p:spPr>
          <a:xfrm>
            <a:off x="329904" y="3167390"/>
            <a:ext cx="1628972" cy="523220"/>
          </a:xfrm>
          <a:prstGeom prst="rect">
            <a:avLst/>
          </a:prstGeom>
          <a:noFill/>
        </p:spPr>
        <p:txBody>
          <a:bodyPr wrap="none" rtlCol="0">
            <a:spAutoFit/>
          </a:bodyPr>
          <a:lstStyle/>
          <a:p>
            <a:r>
              <a:rPr lang="en-US" sz="2800" b="1" spc="300" dirty="0">
                <a:latin typeface="Meiryo UI" panose="020B0604030504040204" pitchFamily="50" charset="-128"/>
                <a:ea typeface="Meiryo UI" panose="020B0604030504040204" pitchFamily="50" charset="-128"/>
              </a:rPr>
              <a:t>INDEX</a:t>
            </a:r>
          </a:p>
        </p:txBody>
      </p:sp>
      <p:pic>
        <p:nvPicPr>
          <p:cNvPr id="10" name="right"/>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2026938" y="0"/>
            <a:ext cx="165062" cy="6858000"/>
          </a:xfrm>
          <a:prstGeom prst="rect">
            <a:avLst/>
          </a:prstGeom>
        </p:spPr>
      </p:pic>
      <p:pic>
        <p:nvPicPr>
          <p:cNvPr id="9" name="left"/>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0" y="0"/>
            <a:ext cx="165062" cy="6858000"/>
          </a:xfrm>
          <a:prstGeom prst="rect">
            <a:avLst/>
          </a:prstGeom>
        </p:spPr>
      </p:pic>
      <p:sp>
        <p:nvSpPr>
          <p:cNvPr id="2" name="copyright">
            <a:extLst>
              <a:ext uri="{FF2B5EF4-FFF2-40B4-BE49-F238E27FC236}">
                <a16:creationId xmlns:a16="http://schemas.microsoft.com/office/drawing/2014/main" id="{17B5BF78-5973-9679-FFDC-ED6719FD01DD}"/>
              </a:ext>
            </a:extLst>
          </p:cNvPr>
          <p:cNvSpPr txBox="1"/>
          <p:nvPr userDrawn="1"/>
        </p:nvSpPr>
        <p:spPr>
          <a:xfrm>
            <a:off x="92547" y="6581465"/>
            <a:ext cx="2669320" cy="200055"/>
          </a:xfrm>
          <a:prstGeom prst="rect">
            <a:avLst/>
          </a:prstGeom>
          <a:noFill/>
        </p:spPr>
        <p:txBody>
          <a:bodyPr wrap="none" rtlCol="0">
            <a:spAutoFit/>
          </a:bodyPr>
          <a:lstStyle/>
          <a:p>
            <a:r>
              <a:rPr lang="en-US" altLang="ja-JP" sz="700" dirty="0"/>
              <a:t>© 2024 Japan Exchange Group, Inc., and/or its affiliates</a:t>
            </a:r>
            <a:endParaRPr lang="en-US" sz="700" dirty="0"/>
          </a:p>
        </p:txBody>
      </p:sp>
    </p:spTree>
    <p:extLst>
      <p:ext uri="{BB962C8B-B14F-4D97-AF65-F5344CB8AC3E}">
        <p14:creationId xmlns:p14="http://schemas.microsoft.com/office/powerpoint/2010/main" val="3357849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title page">
    <p:bg>
      <p:bgPr>
        <a:solidFill>
          <a:srgbClr val="FAFAFA"/>
        </a:solidFill>
        <a:effectLst/>
      </p:bgPr>
    </p:bg>
    <p:spTree>
      <p:nvGrpSpPr>
        <p:cNvPr id="1" name=""/>
        <p:cNvGrpSpPr/>
        <p:nvPr/>
      </p:nvGrpSpPr>
      <p:grpSpPr>
        <a:xfrm>
          <a:off x="0" y="0"/>
          <a:ext cx="0" cy="0"/>
          <a:chOff x="0" y="0"/>
          <a:chExt cx="0" cy="0"/>
        </a:xfrm>
      </p:grpSpPr>
      <p:pic>
        <p:nvPicPr>
          <p:cNvPr id="8" name="foote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33216" y="6692400"/>
            <a:ext cx="1758784" cy="165600"/>
          </a:xfrm>
          <a:prstGeom prst="rect">
            <a:avLst/>
          </a:prstGeom>
        </p:spPr>
      </p:pic>
      <p:sp>
        <p:nvSpPr>
          <p:cNvPr id="9" name="page"/>
          <p:cNvSpPr txBox="1">
            <a:spLocks/>
          </p:cNvSpPr>
          <p:nvPr userDrawn="1"/>
        </p:nvSpPr>
        <p:spPr>
          <a:xfrm>
            <a:off x="10413665" y="6714068"/>
            <a:ext cx="1645984" cy="16211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72DEDA3-3BDE-408D-99E2-3E0E80DAFFFE}" type="slidenum">
              <a:rPr lang="en-US" smtClean="0">
                <a:solidFill>
                  <a:schemeClr val="bg1"/>
                </a:solidFill>
              </a:rPr>
              <a:pPr/>
              <a:t>‹#›</a:t>
            </a:fld>
            <a:endParaRPr lang="en-US" dirty="0">
              <a:solidFill>
                <a:schemeClr val="bg1"/>
              </a:solidFill>
            </a:endParaRPr>
          </a:p>
        </p:txBody>
      </p:sp>
      <p:pic>
        <p:nvPicPr>
          <p:cNvPr id="14" name="logo"/>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0921205" y="5443848"/>
            <a:ext cx="617186" cy="1036088"/>
          </a:xfrm>
          <a:prstGeom prst="rect">
            <a:avLst/>
          </a:prstGeom>
        </p:spPr>
      </p:pic>
      <p:pic>
        <p:nvPicPr>
          <p:cNvPr id="11" name="design"/>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0" y="3688284"/>
            <a:ext cx="12192000" cy="222221"/>
          </a:xfrm>
          <a:prstGeom prst="rect">
            <a:avLst/>
          </a:prstGeom>
        </p:spPr>
      </p:pic>
      <p:sp>
        <p:nvSpPr>
          <p:cNvPr id="10" name="chapter title"/>
          <p:cNvSpPr>
            <a:spLocks noGrp="1"/>
          </p:cNvSpPr>
          <p:nvPr>
            <p:ph type="body" sz="quarter" idx="11" hasCustomPrompt="1"/>
          </p:nvPr>
        </p:nvSpPr>
        <p:spPr>
          <a:xfrm>
            <a:off x="624000" y="2985925"/>
            <a:ext cx="7992000" cy="529200"/>
          </a:xfrm>
        </p:spPr>
        <p:txBody>
          <a:bodyPr>
            <a:noAutofit/>
          </a:bodyPr>
          <a:lstStyle>
            <a:lvl1pPr marL="0" indent="0">
              <a:buNone/>
              <a:defRPr sz="3200" b="0">
                <a:solidFill>
                  <a:srgbClr val="262626"/>
                </a:solidFill>
                <a:latin typeface="Meiryo UI" panose="020B0604030504040204" pitchFamily="50" charset="-128"/>
                <a:ea typeface="Meiryo UI" panose="020B0604030504040204" pitchFamily="50" charset="-128"/>
              </a:defRPr>
            </a:lvl1pPr>
          </a:lstStyle>
          <a:p>
            <a:pPr lvl="0"/>
            <a:r>
              <a:rPr lang="ja-JP" altLang="en-US" dirty="0"/>
              <a:t>チャプタータイトル</a:t>
            </a:r>
            <a:endParaRPr lang="en-US" dirty="0"/>
          </a:p>
        </p:txBody>
      </p:sp>
      <p:sp>
        <p:nvSpPr>
          <p:cNvPr id="2" name="copyright">
            <a:extLst>
              <a:ext uri="{FF2B5EF4-FFF2-40B4-BE49-F238E27FC236}">
                <a16:creationId xmlns:a16="http://schemas.microsoft.com/office/drawing/2014/main" id="{FCD1C04E-76FB-62E6-5679-AC5D9BCD5CB8}"/>
              </a:ext>
            </a:extLst>
          </p:cNvPr>
          <p:cNvSpPr txBox="1"/>
          <p:nvPr userDrawn="1"/>
        </p:nvSpPr>
        <p:spPr>
          <a:xfrm>
            <a:off x="92547" y="6581465"/>
            <a:ext cx="2669320" cy="200055"/>
          </a:xfrm>
          <a:prstGeom prst="rect">
            <a:avLst/>
          </a:prstGeom>
          <a:noFill/>
        </p:spPr>
        <p:txBody>
          <a:bodyPr wrap="none" rtlCol="0">
            <a:spAutoFit/>
          </a:bodyPr>
          <a:lstStyle/>
          <a:p>
            <a:r>
              <a:rPr lang="en-US" altLang="ja-JP" sz="700" dirty="0"/>
              <a:t>© 2024 Japan Exchange Group, Inc., and/or its affiliates</a:t>
            </a:r>
            <a:endParaRPr lang="en-US" sz="700" dirty="0"/>
          </a:p>
        </p:txBody>
      </p:sp>
    </p:spTree>
    <p:extLst>
      <p:ext uri="{BB962C8B-B14F-4D97-AF65-F5344CB8AC3E}">
        <p14:creationId xmlns:p14="http://schemas.microsoft.com/office/powerpoint/2010/main" val="1620838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inside page">
    <p:bg>
      <p:bgPr>
        <a:solidFill>
          <a:srgbClr val="FAFAFA"/>
        </a:solidFill>
        <a:effectLst/>
      </p:bgPr>
    </p:bg>
    <p:spTree>
      <p:nvGrpSpPr>
        <p:cNvPr id="1" name=""/>
        <p:cNvGrpSpPr/>
        <p:nvPr/>
      </p:nvGrpSpPr>
      <p:grpSpPr>
        <a:xfrm>
          <a:off x="0" y="0"/>
          <a:ext cx="0" cy="0"/>
          <a:chOff x="0" y="0"/>
          <a:chExt cx="0" cy="0"/>
        </a:xfrm>
      </p:grpSpPr>
      <p:sp>
        <p:nvSpPr>
          <p:cNvPr id="4" name="text"/>
          <p:cNvSpPr>
            <a:spLocks noGrp="1"/>
          </p:cNvSpPr>
          <p:nvPr>
            <p:ph type="body" sz="quarter" idx="12" hasCustomPrompt="1"/>
          </p:nvPr>
        </p:nvSpPr>
        <p:spPr>
          <a:xfrm>
            <a:off x="768351" y="909638"/>
            <a:ext cx="10655300" cy="647362"/>
          </a:xfrm>
        </p:spPr>
        <p:txBody>
          <a:bodyPr>
            <a:noAutofit/>
          </a:bodyPr>
          <a:lstStyle>
            <a:lvl1pPr>
              <a:defRPr sz="1800">
                <a:latin typeface="+mn-ea"/>
                <a:ea typeface="+mn-ea"/>
              </a:defRPr>
            </a:lvl1pPr>
          </a:lstStyle>
          <a:p>
            <a:pPr lvl="0"/>
            <a:r>
              <a:rPr lang="ja-JP" altLang="en-US" dirty="0"/>
              <a:t>テキスト</a:t>
            </a:r>
            <a:endParaRPr lang="en-US" dirty="0"/>
          </a:p>
        </p:txBody>
      </p:sp>
      <p:pic>
        <p:nvPicPr>
          <p:cNvPr id="5" name="foote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33216" y="6692400"/>
            <a:ext cx="1758784" cy="165600"/>
          </a:xfrm>
          <a:prstGeom prst="rect">
            <a:avLst/>
          </a:prstGeom>
        </p:spPr>
      </p:pic>
      <p:pic>
        <p:nvPicPr>
          <p:cNvPr id="3" name="design"/>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42904"/>
            <a:ext cx="10180800" cy="112696"/>
          </a:xfrm>
          <a:prstGeom prst="rect">
            <a:avLst/>
          </a:prstGeom>
        </p:spPr>
      </p:pic>
      <p:sp>
        <p:nvSpPr>
          <p:cNvPr id="23" name="title"/>
          <p:cNvSpPr>
            <a:spLocks noGrp="1"/>
          </p:cNvSpPr>
          <p:nvPr>
            <p:ph type="body" sz="quarter" idx="11" hasCustomPrompt="1"/>
          </p:nvPr>
        </p:nvSpPr>
        <p:spPr>
          <a:xfrm>
            <a:off x="262848" y="135288"/>
            <a:ext cx="9869785" cy="399684"/>
          </a:xfrm>
        </p:spPr>
        <p:txBody>
          <a:bodyPr>
            <a:noAutofit/>
          </a:bodyPr>
          <a:lstStyle>
            <a:lvl1pPr marL="0" indent="0">
              <a:buNone/>
              <a:defRPr sz="2400" b="1">
                <a:solidFill>
                  <a:srgbClr val="262626"/>
                </a:solidFill>
                <a:latin typeface="+mj-ea"/>
                <a:ea typeface="+mj-ea"/>
              </a:defRPr>
            </a:lvl1pPr>
          </a:lstStyle>
          <a:p>
            <a:pPr lvl="0"/>
            <a:r>
              <a:rPr lang="ja-JP" altLang="en-US" dirty="0"/>
              <a:t>タイトル</a:t>
            </a:r>
            <a:endParaRPr lang="en-US" dirty="0"/>
          </a:p>
        </p:txBody>
      </p:sp>
      <p:sp>
        <p:nvSpPr>
          <p:cNvPr id="8" name="page"/>
          <p:cNvSpPr txBox="1">
            <a:spLocks/>
          </p:cNvSpPr>
          <p:nvPr userDrawn="1"/>
        </p:nvSpPr>
        <p:spPr>
          <a:xfrm>
            <a:off x="10470730" y="6710690"/>
            <a:ext cx="1645984" cy="16211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72DEDA3-3BDE-408D-99E2-3E0E80DAFFFE}" type="slidenum">
              <a:rPr lang="en-US" sz="1200" smtClean="0">
                <a:solidFill>
                  <a:schemeClr val="bg1"/>
                </a:solidFill>
              </a:rPr>
              <a:pPr/>
              <a:t>‹#›</a:t>
            </a:fld>
            <a:endParaRPr lang="en-US" sz="1200" dirty="0">
              <a:solidFill>
                <a:schemeClr val="bg1"/>
              </a:solidFill>
            </a:endParaRPr>
          </a:p>
        </p:txBody>
      </p:sp>
      <p:sp>
        <p:nvSpPr>
          <p:cNvPr id="2" name="copyright">
            <a:extLst>
              <a:ext uri="{FF2B5EF4-FFF2-40B4-BE49-F238E27FC236}">
                <a16:creationId xmlns:a16="http://schemas.microsoft.com/office/drawing/2014/main" id="{2649242A-C5F5-F237-6FCA-44BD2720A405}"/>
              </a:ext>
            </a:extLst>
          </p:cNvPr>
          <p:cNvSpPr txBox="1"/>
          <p:nvPr userDrawn="1"/>
        </p:nvSpPr>
        <p:spPr>
          <a:xfrm>
            <a:off x="113904" y="6581466"/>
            <a:ext cx="2669320" cy="200055"/>
          </a:xfrm>
          <a:prstGeom prst="rect">
            <a:avLst/>
          </a:prstGeom>
          <a:noFill/>
        </p:spPr>
        <p:txBody>
          <a:bodyPr wrap="none" rtlCol="0">
            <a:spAutoFit/>
          </a:bodyPr>
          <a:lstStyle/>
          <a:p>
            <a:r>
              <a:rPr lang="en-US" altLang="ja-JP" sz="700" dirty="0"/>
              <a:t>© 2025 Japan Exchange Group, Inc., and/or its affiliates</a:t>
            </a:r>
            <a:endParaRPr lang="en-US" sz="700" dirty="0"/>
          </a:p>
        </p:txBody>
      </p:sp>
    </p:spTree>
    <p:extLst>
      <p:ext uri="{BB962C8B-B14F-4D97-AF65-F5344CB8AC3E}">
        <p14:creationId xmlns:p14="http://schemas.microsoft.com/office/powerpoint/2010/main" val="3397753415"/>
      </p:ext>
    </p:extLst>
  </p:cSld>
  <p:clrMapOvr>
    <a:masterClrMapping/>
  </p:clrMapOvr>
  <p:extLst>
    <p:ext uri="{DCECCB84-F9BA-43D5-87BE-67443E8EF086}">
      <p15:sldGuideLst xmlns:p15="http://schemas.microsoft.com/office/powerpoint/2012/main">
        <p15:guide id="1" orient="horz" pos="4156">
          <p15:clr>
            <a:srgbClr val="5ACBF0"/>
          </p15:clr>
        </p15:guide>
        <p15:guide id="2" pos="5847">
          <p15:clr>
            <a:srgbClr val="5ACBF0"/>
          </p15:clr>
        </p15:guide>
        <p15:guide id="3" orient="horz" pos="573">
          <p15:clr>
            <a:srgbClr val="5ACBF0"/>
          </p15:clr>
        </p15:guide>
        <p15:guide id="4" pos="172">
          <p15:clr>
            <a:srgbClr val="5ACBF0"/>
          </p15:clr>
        </p15:guide>
        <p15:guide id="5" pos="393">
          <p15:clr>
            <a:srgbClr val="5ACBF0"/>
          </p15:clr>
        </p15:guide>
        <p15:guide id="6" pos="6068">
          <p15:clr>
            <a:srgbClr val="5ACBF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side page">
    <p:bg>
      <p:bgPr>
        <a:solidFill>
          <a:srgbClr val="FAFAFA"/>
        </a:solidFill>
        <a:effectLst/>
      </p:bgPr>
    </p:bg>
    <p:spTree>
      <p:nvGrpSpPr>
        <p:cNvPr id="1" name=""/>
        <p:cNvGrpSpPr/>
        <p:nvPr/>
      </p:nvGrpSpPr>
      <p:grpSpPr>
        <a:xfrm>
          <a:off x="0" y="0"/>
          <a:ext cx="0" cy="0"/>
          <a:chOff x="0" y="0"/>
          <a:chExt cx="0" cy="0"/>
        </a:xfrm>
      </p:grpSpPr>
      <p:sp>
        <p:nvSpPr>
          <p:cNvPr id="4" name="text"/>
          <p:cNvSpPr>
            <a:spLocks noGrp="1"/>
          </p:cNvSpPr>
          <p:nvPr>
            <p:ph type="body" sz="quarter" idx="12" hasCustomPrompt="1"/>
          </p:nvPr>
        </p:nvSpPr>
        <p:spPr>
          <a:xfrm>
            <a:off x="768350" y="909638"/>
            <a:ext cx="10655300" cy="647362"/>
          </a:xfrm>
        </p:spPr>
        <p:txBody>
          <a:bodyPr>
            <a:noAutofit/>
          </a:bodyPr>
          <a:lstStyle>
            <a:lvl1pPr>
              <a:defRPr sz="1800">
                <a:latin typeface="Meiryo UI" panose="020B0604030504040204" pitchFamily="50" charset="-128"/>
                <a:ea typeface="Meiryo UI" panose="020B0604030504040204" pitchFamily="50" charset="-128"/>
              </a:defRPr>
            </a:lvl1pPr>
          </a:lstStyle>
          <a:p>
            <a:pPr lvl="0"/>
            <a:r>
              <a:rPr lang="ja-JP" altLang="en-US" dirty="0"/>
              <a:t>テキスト</a:t>
            </a:r>
            <a:endParaRPr lang="en-US" dirty="0"/>
          </a:p>
        </p:txBody>
      </p:sp>
      <p:pic>
        <p:nvPicPr>
          <p:cNvPr id="5" name="foote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33216" y="6692400"/>
            <a:ext cx="1758784" cy="165600"/>
          </a:xfrm>
          <a:prstGeom prst="rect">
            <a:avLst/>
          </a:prstGeom>
        </p:spPr>
      </p:pic>
      <p:pic>
        <p:nvPicPr>
          <p:cNvPr id="3" name="design"/>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542904"/>
            <a:ext cx="10180800" cy="112696"/>
          </a:xfrm>
          <a:prstGeom prst="rect">
            <a:avLst/>
          </a:prstGeom>
        </p:spPr>
      </p:pic>
      <p:sp>
        <p:nvSpPr>
          <p:cNvPr id="23" name="title"/>
          <p:cNvSpPr>
            <a:spLocks noGrp="1"/>
          </p:cNvSpPr>
          <p:nvPr>
            <p:ph type="body" sz="quarter" idx="11" hasCustomPrompt="1"/>
          </p:nvPr>
        </p:nvSpPr>
        <p:spPr>
          <a:xfrm>
            <a:off x="262848" y="135288"/>
            <a:ext cx="9869784" cy="399684"/>
          </a:xfrm>
        </p:spPr>
        <p:txBody>
          <a:bodyPr>
            <a:noAutofit/>
          </a:bodyPr>
          <a:lstStyle>
            <a:lvl1pPr marL="0" indent="0">
              <a:buNone/>
              <a:defRPr sz="2400" b="1">
                <a:solidFill>
                  <a:srgbClr val="262626"/>
                </a:solidFill>
                <a:latin typeface="Meiryo UI" panose="020B0604030504040204" pitchFamily="50" charset="-128"/>
                <a:ea typeface="Meiryo UI" panose="020B0604030504040204" pitchFamily="50" charset="-128"/>
              </a:defRPr>
            </a:lvl1pPr>
          </a:lstStyle>
          <a:p>
            <a:pPr lvl="0"/>
            <a:r>
              <a:rPr lang="ja-JP" altLang="en-US" dirty="0"/>
              <a:t>タイトル</a:t>
            </a:r>
            <a:endParaRPr lang="en-US" dirty="0"/>
          </a:p>
        </p:txBody>
      </p:sp>
      <p:sp>
        <p:nvSpPr>
          <p:cNvPr id="9" name="page"/>
          <p:cNvSpPr txBox="1">
            <a:spLocks/>
          </p:cNvSpPr>
          <p:nvPr userDrawn="1"/>
        </p:nvSpPr>
        <p:spPr>
          <a:xfrm>
            <a:off x="10413665" y="6714068"/>
            <a:ext cx="1645984" cy="16211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72DEDA3-3BDE-408D-99E2-3E0E80DAFFFE}" type="slidenum">
              <a:rPr lang="en-US" smtClean="0">
                <a:solidFill>
                  <a:schemeClr val="bg1"/>
                </a:solidFill>
              </a:rPr>
              <a:pPr/>
              <a:t>‹#›</a:t>
            </a:fld>
            <a:endParaRPr lang="en-US" dirty="0">
              <a:solidFill>
                <a:schemeClr val="bg1"/>
              </a:solidFill>
            </a:endParaRPr>
          </a:p>
        </p:txBody>
      </p:sp>
      <p:sp>
        <p:nvSpPr>
          <p:cNvPr id="2" name="copyright">
            <a:extLst>
              <a:ext uri="{FF2B5EF4-FFF2-40B4-BE49-F238E27FC236}">
                <a16:creationId xmlns:a16="http://schemas.microsoft.com/office/drawing/2014/main" id="{0D85CD29-AFCE-14A2-E2A5-10B47F6D215F}"/>
              </a:ext>
            </a:extLst>
          </p:cNvPr>
          <p:cNvSpPr txBox="1"/>
          <p:nvPr userDrawn="1"/>
        </p:nvSpPr>
        <p:spPr>
          <a:xfrm>
            <a:off x="92547" y="6581465"/>
            <a:ext cx="2669320" cy="200055"/>
          </a:xfrm>
          <a:prstGeom prst="rect">
            <a:avLst/>
          </a:prstGeom>
          <a:noFill/>
        </p:spPr>
        <p:txBody>
          <a:bodyPr wrap="none" rtlCol="0">
            <a:spAutoFit/>
          </a:bodyPr>
          <a:lstStyle/>
          <a:p>
            <a:r>
              <a:rPr lang="en-US" altLang="ja-JP" sz="700" dirty="0"/>
              <a:t>© 2025 Japan Exchange Group, Inc., and/or its affiliates</a:t>
            </a:r>
            <a:endParaRPr lang="en-US" sz="700" dirty="0"/>
          </a:p>
        </p:txBody>
      </p:sp>
    </p:spTree>
    <p:extLst>
      <p:ext uri="{BB962C8B-B14F-4D97-AF65-F5344CB8AC3E}">
        <p14:creationId xmlns:p14="http://schemas.microsoft.com/office/powerpoint/2010/main" val="337327468"/>
      </p:ext>
    </p:extLst>
  </p:cSld>
  <p:clrMapOvr>
    <a:masterClrMapping/>
  </p:clrMapOvr>
  <p:extLst>
    <p:ext uri="{DCECCB84-F9BA-43D5-87BE-67443E8EF086}">
      <p15:sldGuideLst xmlns:p15="http://schemas.microsoft.com/office/powerpoint/2012/main">
        <p15:guide id="1" orient="horz" pos="4156">
          <p15:clr>
            <a:srgbClr val="5ACBF0"/>
          </p15:clr>
        </p15:guide>
        <p15:guide id="2" pos="7196">
          <p15:clr>
            <a:srgbClr val="5ACBF0"/>
          </p15:clr>
        </p15:guide>
        <p15:guide id="3" orient="horz" pos="573">
          <p15:clr>
            <a:srgbClr val="5ACBF0"/>
          </p15:clr>
        </p15:guide>
        <p15:guide id="4" pos="212">
          <p15:clr>
            <a:srgbClr val="5ACBF0"/>
          </p15:clr>
        </p15:guide>
        <p15:guide id="5" pos="484">
          <p15:clr>
            <a:srgbClr val="5ACBF0"/>
          </p15:clr>
        </p15:guide>
        <p15:guide id="6" pos="7468">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side page">
    <p:bg>
      <p:bgPr>
        <a:solidFill>
          <a:srgbClr val="FAFAFA"/>
        </a:solidFill>
        <a:effectLst/>
      </p:bgPr>
    </p:bg>
    <p:spTree>
      <p:nvGrpSpPr>
        <p:cNvPr id="1" name=""/>
        <p:cNvGrpSpPr/>
        <p:nvPr/>
      </p:nvGrpSpPr>
      <p:grpSpPr>
        <a:xfrm>
          <a:off x="0" y="0"/>
          <a:ext cx="0" cy="0"/>
          <a:chOff x="0" y="0"/>
          <a:chExt cx="0" cy="0"/>
        </a:xfrm>
      </p:grpSpPr>
      <p:sp>
        <p:nvSpPr>
          <p:cNvPr id="8" name="text"/>
          <p:cNvSpPr>
            <a:spLocks noGrp="1"/>
          </p:cNvSpPr>
          <p:nvPr>
            <p:ph type="body" sz="quarter" idx="12" hasCustomPrompt="1"/>
          </p:nvPr>
        </p:nvSpPr>
        <p:spPr>
          <a:xfrm>
            <a:off x="768350" y="909638"/>
            <a:ext cx="10655300" cy="647362"/>
          </a:xfrm>
        </p:spPr>
        <p:txBody>
          <a:bodyPr>
            <a:noAutofit/>
          </a:bodyPr>
          <a:lstStyle>
            <a:lvl1pPr marL="285750" indent="-285750">
              <a:buClr>
                <a:schemeClr val="accent6"/>
              </a:buClr>
              <a:buFont typeface="Wingdings" panose="05000000000000000000" pitchFamily="2" charset="2"/>
              <a:buChar char="l"/>
              <a:defRPr sz="1800">
                <a:latin typeface="+mn-ea"/>
                <a:ea typeface="+mn-ea"/>
              </a:defRPr>
            </a:lvl1pPr>
          </a:lstStyle>
          <a:p>
            <a:pPr lvl="0"/>
            <a:r>
              <a:rPr lang="ja-JP" altLang="en-US" dirty="0"/>
              <a:t>テキスト</a:t>
            </a:r>
            <a:endParaRPr lang="en-US" dirty="0"/>
          </a:p>
        </p:txBody>
      </p:sp>
      <p:pic>
        <p:nvPicPr>
          <p:cNvPr id="7" name="foote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33216" y="6692400"/>
            <a:ext cx="1758784" cy="165600"/>
          </a:xfrm>
          <a:prstGeom prst="rect">
            <a:avLst/>
          </a:prstGeom>
        </p:spPr>
      </p:pic>
      <p:pic>
        <p:nvPicPr>
          <p:cNvPr id="11" name="design"/>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542904"/>
            <a:ext cx="10180800" cy="112696"/>
          </a:xfrm>
          <a:prstGeom prst="rect">
            <a:avLst/>
          </a:prstGeom>
        </p:spPr>
      </p:pic>
      <p:sp>
        <p:nvSpPr>
          <p:cNvPr id="12" name="title"/>
          <p:cNvSpPr>
            <a:spLocks noGrp="1"/>
          </p:cNvSpPr>
          <p:nvPr>
            <p:ph type="body" sz="quarter" idx="11" hasCustomPrompt="1"/>
          </p:nvPr>
        </p:nvSpPr>
        <p:spPr>
          <a:xfrm>
            <a:off x="262848" y="135288"/>
            <a:ext cx="9869784" cy="399684"/>
          </a:xfrm>
        </p:spPr>
        <p:txBody>
          <a:bodyPr>
            <a:noAutofit/>
          </a:bodyPr>
          <a:lstStyle>
            <a:lvl1pPr marL="0" indent="0">
              <a:buNone/>
              <a:defRPr sz="2400" b="1">
                <a:solidFill>
                  <a:srgbClr val="262626"/>
                </a:solidFill>
                <a:latin typeface="+mj-ea"/>
                <a:ea typeface="+mj-ea"/>
              </a:defRPr>
            </a:lvl1pPr>
          </a:lstStyle>
          <a:p>
            <a:pPr lvl="0"/>
            <a:r>
              <a:rPr lang="ja-JP" altLang="en-US" dirty="0"/>
              <a:t>タイトル</a:t>
            </a:r>
            <a:endParaRPr lang="en-US" dirty="0"/>
          </a:p>
        </p:txBody>
      </p:sp>
      <p:sp>
        <p:nvSpPr>
          <p:cNvPr id="14" name="page"/>
          <p:cNvSpPr txBox="1">
            <a:spLocks/>
          </p:cNvSpPr>
          <p:nvPr userDrawn="1"/>
        </p:nvSpPr>
        <p:spPr>
          <a:xfrm>
            <a:off x="10413665" y="6714068"/>
            <a:ext cx="1645984" cy="16211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72DEDA3-3BDE-408D-99E2-3E0E80DAFFFE}" type="slidenum">
              <a:rPr lang="en-US" smtClean="0">
                <a:solidFill>
                  <a:schemeClr val="bg1"/>
                </a:solidFill>
              </a:rPr>
              <a:pPr/>
              <a:t>‹#›</a:t>
            </a:fld>
            <a:endParaRPr lang="en-US" dirty="0">
              <a:solidFill>
                <a:schemeClr val="bg1"/>
              </a:solidFill>
            </a:endParaRPr>
          </a:p>
        </p:txBody>
      </p:sp>
      <p:sp>
        <p:nvSpPr>
          <p:cNvPr id="2" name="copyright">
            <a:extLst>
              <a:ext uri="{FF2B5EF4-FFF2-40B4-BE49-F238E27FC236}">
                <a16:creationId xmlns:a16="http://schemas.microsoft.com/office/drawing/2014/main" id="{E96DDDA4-B546-FABD-C073-7F7ECEA6A6B7}"/>
              </a:ext>
            </a:extLst>
          </p:cNvPr>
          <p:cNvSpPr txBox="1"/>
          <p:nvPr userDrawn="1"/>
        </p:nvSpPr>
        <p:spPr>
          <a:xfrm>
            <a:off x="92547" y="6581465"/>
            <a:ext cx="2669320" cy="200055"/>
          </a:xfrm>
          <a:prstGeom prst="rect">
            <a:avLst/>
          </a:prstGeom>
          <a:noFill/>
        </p:spPr>
        <p:txBody>
          <a:bodyPr wrap="none" rtlCol="0">
            <a:spAutoFit/>
          </a:bodyPr>
          <a:lstStyle/>
          <a:p>
            <a:r>
              <a:rPr lang="en-US" altLang="ja-JP" sz="700" dirty="0"/>
              <a:t>© 2025 Japan Exchange Group, Inc., and/or its affiliates</a:t>
            </a:r>
            <a:endParaRPr lang="en-US" sz="700" dirty="0"/>
          </a:p>
        </p:txBody>
      </p:sp>
    </p:spTree>
    <p:extLst>
      <p:ext uri="{BB962C8B-B14F-4D97-AF65-F5344CB8AC3E}">
        <p14:creationId xmlns:p14="http://schemas.microsoft.com/office/powerpoint/2010/main" val="1549573720"/>
      </p:ext>
    </p:extLst>
  </p:cSld>
  <p:clrMapOvr>
    <a:masterClrMapping/>
  </p:clrMapOvr>
  <p:extLst>
    <p:ext uri="{DCECCB84-F9BA-43D5-87BE-67443E8EF086}">
      <p15:sldGuideLst xmlns:p15="http://schemas.microsoft.com/office/powerpoint/2012/main">
        <p15:guide id="1" orient="horz" pos="4156">
          <p15:clr>
            <a:srgbClr val="5ACBF0"/>
          </p15:clr>
        </p15:guide>
        <p15:guide id="2" pos="7196">
          <p15:clr>
            <a:srgbClr val="5ACBF0"/>
          </p15:clr>
        </p15:guide>
        <p15:guide id="3" orient="horz" pos="573">
          <p15:clr>
            <a:srgbClr val="5ACBF0"/>
          </p15:clr>
        </p15:guide>
        <p15:guide id="4" pos="212">
          <p15:clr>
            <a:srgbClr val="5ACBF0"/>
          </p15:clr>
        </p15:guide>
        <p15:guide id="5" pos="484">
          <p15:clr>
            <a:srgbClr val="5ACBF0"/>
          </p15:clr>
        </p15:guide>
        <p15:guide id="6" pos="7468">
          <p15:clr>
            <a:srgbClr val="5ACBF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side page">
    <p:bg>
      <p:bgPr>
        <a:solidFill>
          <a:srgbClr val="FAFAFA"/>
        </a:solidFill>
        <a:effectLst/>
      </p:bgPr>
    </p:bg>
    <p:spTree>
      <p:nvGrpSpPr>
        <p:cNvPr id="1" name=""/>
        <p:cNvGrpSpPr/>
        <p:nvPr/>
      </p:nvGrpSpPr>
      <p:grpSpPr>
        <a:xfrm>
          <a:off x="0" y="0"/>
          <a:ext cx="0" cy="0"/>
          <a:chOff x="0" y="0"/>
          <a:chExt cx="0" cy="0"/>
        </a:xfrm>
      </p:grpSpPr>
      <p:sp>
        <p:nvSpPr>
          <p:cNvPr id="8" name="text"/>
          <p:cNvSpPr>
            <a:spLocks noGrp="1"/>
          </p:cNvSpPr>
          <p:nvPr>
            <p:ph type="body" sz="quarter" idx="12" hasCustomPrompt="1"/>
          </p:nvPr>
        </p:nvSpPr>
        <p:spPr>
          <a:xfrm>
            <a:off x="768350" y="909638"/>
            <a:ext cx="10656570" cy="647362"/>
          </a:xfrm>
        </p:spPr>
        <p:txBody>
          <a:bodyPr>
            <a:noAutofit/>
          </a:bodyPr>
          <a:lstStyle>
            <a:lvl1pPr>
              <a:defRPr sz="1800">
                <a:latin typeface="+mn-ea"/>
                <a:ea typeface="+mn-ea"/>
              </a:defRPr>
            </a:lvl1pPr>
          </a:lstStyle>
          <a:p>
            <a:pPr lvl="0"/>
            <a:r>
              <a:rPr lang="ja-JP" altLang="en-US" dirty="0"/>
              <a:t>テキスト</a:t>
            </a:r>
            <a:endParaRPr lang="en-US" dirty="0"/>
          </a:p>
        </p:txBody>
      </p:sp>
      <p:pic>
        <p:nvPicPr>
          <p:cNvPr id="7" name="foote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33216" y="6692400"/>
            <a:ext cx="1758784" cy="165600"/>
          </a:xfrm>
          <a:prstGeom prst="rect">
            <a:avLst/>
          </a:prstGeom>
        </p:spPr>
      </p:pic>
      <p:pic>
        <p:nvPicPr>
          <p:cNvPr id="11" name="design"/>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542904"/>
            <a:ext cx="10180800" cy="112696"/>
          </a:xfrm>
          <a:prstGeom prst="rect">
            <a:avLst/>
          </a:prstGeom>
        </p:spPr>
      </p:pic>
      <p:sp>
        <p:nvSpPr>
          <p:cNvPr id="12" name="title"/>
          <p:cNvSpPr>
            <a:spLocks noGrp="1"/>
          </p:cNvSpPr>
          <p:nvPr>
            <p:ph type="body" sz="quarter" idx="11" hasCustomPrompt="1"/>
          </p:nvPr>
        </p:nvSpPr>
        <p:spPr>
          <a:xfrm>
            <a:off x="262848" y="135288"/>
            <a:ext cx="9869784" cy="399684"/>
          </a:xfrm>
        </p:spPr>
        <p:txBody>
          <a:bodyPr>
            <a:noAutofit/>
          </a:bodyPr>
          <a:lstStyle>
            <a:lvl1pPr marL="0" indent="0">
              <a:buNone/>
              <a:defRPr sz="2400" b="1">
                <a:solidFill>
                  <a:srgbClr val="262626"/>
                </a:solidFill>
                <a:latin typeface="+mj-ea"/>
                <a:ea typeface="+mj-ea"/>
              </a:defRPr>
            </a:lvl1pPr>
          </a:lstStyle>
          <a:p>
            <a:pPr lvl="0"/>
            <a:r>
              <a:rPr lang="ja-JP" altLang="en-US" dirty="0"/>
              <a:t>タイトル</a:t>
            </a:r>
            <a:endParaRPr lang="en-US" dirty="0"/>
          </a:p>
        </p:txBody>
      </p:sp>
      <p:sp>
        <p:nvSpPr>
          <p:cNvPr id="14" name="page"/>
          <p:cNvSpPr txBox="1">
            <a:spLocks/>
          </p:cNvSpPr>
          <p:nvPr userDrawn="1"/>
        </p:nvSpPr>
        <p:spPr>
          <a:xfrm>
            <a:off x="10413665" y="6714068"/>
            <a:ext cx="1645984" cy="16211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72DEDA3-3BDE-408D-99E2-3E0E80DAFFFE}" type="slidenum">
              <a:rPr lang="en-US" smtClean="0">
                <a:solidFill>
                  <a:schemeClr val="bg1"/>
                </a:solidFill>
              </a:rPr>
              <a:pPr/>
              <a:t>‹#›</a:t>
            </a:fld>
            <a:endParaRPr lang="en-US" dirty="0">
              <a:solidFill>
                <a:schemeClr val="bg1"/>
              </a:solidFill>
            </a:endParaRPr>
          </a:p>
        </p:txBody>
      </p:sp>
      <p:sp>
        <p:nvSpPr>
          <p:cNvPr id="2" name="copyright">
            <a:extLst>
              <a:ext uri="{FF2B5EF4-FFF2-40B4-BE49-F238E27FC236}">
                <a16:creationId xmlns:a16="http://schemas.microsoft.com/office/drawing/2014/main" id="{3962E77A-0B25-DC71-EBC1-9B504B0CB979}"/>
              </a:ext>
            </a:extLst>
          </p:cNvPr>
          <p:cNvSpPr txBox="1"/>
          <p:nvPr userDrawn="1"/>
        </p:nvSpPr>
        <p:spPr>
          <a:xfrm>
            <a:off x="92547" y="6581465"/>
            <a:ext cx="2669320" cy="200055"/>
          </a:xfrm>
          <a:prstGeom prst="rect">
            <a:avLst/>
          </a:prstGeom>
          <a:noFill/>
        </p:spPr>
        <p:txBody>
          <a:bodyPr wrap="none" rtlCol="0">
            <a:spAutoFit/>
          </a:bodyPr>
          <a:lstStyle/>
          <a:p>
            <a:r>
              <a:rPr lang="en-US" altLang="ja-JP" sz="700" dirty="0"/>
              <a:t>© 2025 Japan Exchange Group, Inc., and/or its affiliates</a:t>
            </a:r>
            <a:endParaRPr lang="en-US" sz="700" dirty="0"/>
          </a:p>
        </p:txBody>
      </p:sp>
    </p:spTree>
    <p:extLst>
      <p:ext uri="{BB962C8B-B14F-4D97-AF65-F5344CB8AC3E}">
        <p14:creationId xmlns:p14="http://schemas.microsoft.com/office/powerpoint/2010/main" val="2514362278"/>
      </p:ext>
    </p:extLst>
  </p:cSld>
  <p:clrMapOvr>
    <a:masterClrMapping/>
  </p:clrMapOvr>
  <p:extLst>
    <p:ext uri="{DCECCB84-F9BA-43D5-87BE-67443E8EF086}">
      <p15:sldGuideLst xmlns:p15="http://schemas.microsoft.com/office/powerpoint/2012/main">
        <p15:guide id="1" orient="horz" pos="4156">
          <p15:clr>
            <a:srgbClr val="5ACBF0"/>
          </p15:clr>
        </p15:guide>
        <p15:guide id="2" pos="7196">
          <p15:clr>
            <a:srgbClr val="5ACBF0"/>
          </p15:clr>
        </p15:guide>
        <p15:guide id="3" orient="horz" pos="573">
          <p15:clr>
            <a:srgbClr val="5ACBF0"/>
          </p15:clr>
        </p15:guide>
        <p15:guide id="4" pos="212">
          <p15:clr>
            <a:srgbClr val="5ACBF0"/>
          </p15:clr>
        </p15:guide>
        <p15:guide id="5" pos="484">
          <p15:clr>
            <a:srgbClr val="5ACBF0"/>
          </p15:clr>
        </p15:guide>
        <p15:guide id="6" pos="7468">
          <p15:clr>
            <a:srgbClr val="5ACBF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side page">
    <p:bg>
      <p:bgPr>
        <a:solidFill>
          <a:srgbClr val="FAFAFA"/>
        </a:solidFill>
        <a:effectLst/>
      </p:bgPr>
    </p:bg>
    <p:spTree>
      <p:nvGrpSpPr>
        <p:cNvPr id="1" name=""/>
        <p:cNvGrpSpPr/>
        <p:nvPr/>
      </p:nvGrpSpPr>
      <p:grpSpPr>
        <a:xfrm>
          <a:off x="0" y="0"/>
          <a:ext cx="0" cy="0"/>
          <a:chOff x="0" y="0"/>
          <a:chExt cx="0" cy="0"/>
        </a:xfrm>
      </p:grpSpPr>
      <p:sp>
        <p:nvSpPr>
          <p:cNvPr id="7" name="text"/>
          <p:cNvSpPr>
            <a:spLocks noGrp="1"/>
          </p:cNvSpPr>
          <p:nvPr>
            <p:ph type="body" sz="quarter" idx="12" hasCustomPrompt="1"/>
          </p:nvPr>
        </p:nvSpPr>
        <p:spPr>
          <a:xfrm>
            <a:off x="768350" y="909638"/>
            <a:ext cx="10655300" cy="647362"/>
          </a:xfrm>
        </p:spPr>
        <p:txBody>
          <a:bodyPr>
            <a:noAutofit/>
          </a:bodyPr>
          <a:lstStyle>
            <a:lvl1pPr>
              <a:defRPr sz="1800">
                <a:latin typeface="+mn-ea"/>
                <a:ea typeface="+mn-ea"/>
              </a:defRPr>
            </a:lvl1pPr>
          </a:lstStyle>
          <a:p>
            <a:pPr lvl="0"/>
            <a:r>
              <a:rPr lang="ja-JP" altLang="en-US" dirty="0"/>
              <a:t>テキスト</a:t>
            </a:r>
            <a:endParaRPr lang="en-US" dirty="0"/>
          </a:p>
        </p:txBody>
      </p:sp>
      <p:pic>
        <p:nvPicPr>
          <p:cNvPr id="8" name="foote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33216" y="6692400"/>
            <a:ext cx="1758784" cy="165600"/>
          </a:xfrm>
          <a:prstGeom prst="rect">
            <a:avLst/>
          </a:prstGeom>
        </p:spPr>
      </p:pic>
      <p:pic>
        <p:nvPicPr>
          <p:cNvPr id="11" name="design"/>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542904"/>
            <a:ext cx="10180800" cy="112696"/>
          </a:xfrm>
          <a:prstGeom prst="rect">
            <a:avLst/>
          </a:prstGeom>
        </p:spPr>
      </p:pic>
      <p:sp>
        <p:nvSpPr>
          <p:cNvPr id="12" name="title"/>
          <p:cNvSpPr>
            <a:spLocks noGrp="1"/>
          </p:cNvSpPr>
          <p:nvPr>
            <p:ph type="body" sz="quarter" idx="11" hasCustomPrompt="1"/>
          </p:nvPr>
        </p:nvSpPr>
        <p:spPr>
          <a:xfrm>
            <a:off x="262848" y="135288"/>
            <a:ext cx="9869784" cy="399684"/>
          </a:xfrm>
        </p:spPr>
        <p:txBody>
          <a:bodyPr>
            <a:noAutofit/>
          </a:bodyPr>
          <a:lstStyle>
            <a:lvl1pPr marL="0" indent="0">
              <a:buNone/>
              <a:defRPr sz="2400" b="1">
                <a:solidFill>
                  <a:srgbClr val="262626"/>
                </a:solidFill>
                <a:latin typeface="+mj-ea"/>
                <a:ea typeface="+mj-ea"/>
              </a:defRPr>
            </a:lvl1pPr>
          </a:lstStyle>
          <a:p>
            <a:pPr lvl="0"/>
            <a:r>
              <a:rPr lang="ja-JP" altLang="en-US" dirty="0"/>
              <a:t>タイトル</a:t>
            </a:r>
            <a:endParaRPr lang="en-US" dirty="0"/>
          </a:p>
        </p:txBody>
      </p:sp>
      <p:sp>
        <p:nvSpPr>
          <p:cNvPr id="14" name="page"/>
          <p:cNvSpPr txBox="1">
            <a:spLocks/>
          </p:cNvSpPr>
          <p:nvPr userDrawn="1"/>
        </p:nvSpPr>
        <p:spPr>
          <a:xfrm>
            <a:off x="10413665" y="6714068"/>
            <a:ext cx="1645984" cy="162119"/>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72DEDA3-3BDE-408D-99E2-3E0E80DAFFFE}" type="slidenum">
              <a:rPr lang="en-US" smtClean="0">
                <a:solidFill>
                  <a:schemeClr val="bg1"/>
                </a:solidFill>
              </a:rPr>
              <a:pPr/>
              <a:t>‹#›</a:t>
            </a:fld>
            <a:endParaRPr lang="en-US" dirty="0">
              <a:solidFill>
                <a:schemeClr val="bg1"/>
              </a:solidFill>
            </a:endParaRPr>
          </a:p>
        </p:txBody>
      </p:sp>
      <p:sp>
        <p:nvSpPr>
          <p:cNvPr id="2" name="copyright">
            <a:extLst>
              <a:ext uri="{FF2B5EF4-FFF2-40B4-BE49-F238E27FC236}">
                <a16:creationId xmlns:a16="http://schemas.microsoft.com/office/drawing/2014/main" id="{C44A4E04-E6B7-3A57-90CE-711D47FBC654}"/>
              </a:ext>
            </a:extLst>
          </p:cNvPr>
          <p:cNvSpPr txBox="1"/>
          <p:nvPr userDrawn="1"/>
        </p:nvSpPr>
        <p:spPr>
          <a:xfrm>
            <a:off x="92547" y="6581465"/>
            <a:ext cx="2669320" cy="200055"/>
          </a:xfrm>
          <a:prstGeom prst="rect">
            <a:avLst/>
          </a:prstGeom>
          <a:noFill/>
        </p:spPr>
        <p:txBody>
          <a:bodyPr wrap="none" rtlCol="0">
            <a:spAutoFit/>
          </a:bodyPr>
          <a:lstStyle/>
          <a:p>
            <a:r>
              <a:rPr lang="en-US" altLang="ja-JP" sz="700" dirty="0"/>
              <a:t>© 2025 Japan Exchange Group, Inc., and/or its affiliates</a:t>
            </a:r>
            <a:endParaRPr lang="en-US" sz="700" dirty="0"/>
          </a:p>
        </p:txBody>
      </p:sp>
    </p:spTree>
    <p:extLst>
      <p:ext uri="{BB962C8B-B14F-4D97-AF65-F5344CB8AC3E}">
        <p14:creationId xmlns:p14="http://schemas.microsoft.com/office/powerpoint/2010/main" val="3921065958"/>
      </p:ext>
    </p:extLst>
  </p:cSld>
  <p:clrMapOvr>
    <a:masterClrMapping/>
  </p:clrMapOvr>
  <p:extLst>
    <p:ext uri="{DCECCB84-F9BA-43D5-87BE-67443E8EF086}">
      <p15:sldGuideLst xmlns:p15="http://schemas.microsoft.com/office/powerpoint/2012/main">
        <p15:guide id="1" orient="horz" pos="4156">
          <p15:clr>
            <a:srgbClr val="5ACBF0"/>
          </p15:clr>
        </p15:guide>
        <p15:guide id="2" pos="7196">
          <p15:clr>
            <a:srgbClr val="5ACBF0"/>
          </p15:clr>
        </p15:guide>
        <p15:guide id="3" orient="horz" pos="573">
          <p15:clr>
            <a:srgbClr val="5ACBF0"/>
          </p15:clr>
        </p15:guide>
        <p15:guide id="4" pos="212">
          <p15:clr>
            <a:srgbClr val="5ACBF0"/>
          </p15:clr>
        </p15:guide>
        <p15:guide id="5" pos="484">
          <p15:clr>
            <a:srgbClr val="5ACBF0"/>
          </p15:clr>
        </p15:guide>
        <p15:guide id="6" pos="7468">
          <p15:clr>
            <a:srgbClr val="5ACBF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54914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1"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theme" Target="../theme/theme6.xml"/><Relationship Id="rId1" Type="http://schemas.openxmlformats.org/officeDocument/2006/relationships/slideLayout" Target="../slideLayouts/slideLayout8.xml"/></Relationships>
</file>

<file path=ppt/slideMasters/_rels/slideMaster7.xml.rels><?xml version="1.0" encoding="UTF-8" standalone="yes"?>
<Relationships xmlns="http://schemas.openxmlformats.org/package/2006/relationships"><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page"/>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DEDA3-3BDE-408D-99E2-3E0E80DAFFFE}" type="slidenum">
              <a:rPr lang="en-US" smtClean="0"/>
              <a:t>‹#›</a:t>
            </a:fld>
            <a:endParaRPr lang="en-US"/>
          </a:p>
        </p:txBody>
      </p:sp>
      <p:sp>
        <p:nvSpPr>
          <p:cNvPr id="5" name="foote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date"/>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ja-JP"/>
              <a:t>20XX/XX/XX</a:t>
            </a:r>
            <a:endParaRPr lang="en-US"/>
          </a:p>
        </p:txBody>
      </p:sp>
      <p:sp>
        <p:nvSpPr>
          <p:cNvPr id="3" name="text"/>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dirty="0"/>
              <a:t>テキスト</a:t>
            </a:r>
            <a:endParaRPr lang="en-US" dirty="0"/>
          </a:p>
        </p:txBody>
      </p:sp>
      <p:sp>
        <p:nvSpPr>
          <p:cNvPr id="2" name="title"/>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dirty="0"/>
              <a:t>タイトル</a:t>
            </a:r>
            <a:endParaRPr lang="en-US" dirty="0"/>
          </a:p>
        </p:txBody>
      </p:sp>
    </p:spTree>
    <p:extLst>
      <p:ext uri="{BB962C8B-B14F-4D97-AF65-F5344CB8AC3E}">
        <p14:creationId xmlns:p14="http://schemas.microsoft.com/office/powerpoint/2010/main" val="3033386535"/>
      </p:ext>
    </p:extLst>
  </p:cSld>
  <p:clrMap bg1="lt1" tx1="dk1" bg2="lt2" tx2="dk2" accent1="accent1" accent2="accent2" accent3="accent3" accent4="accent4" accent5="accent5" accent6="accent6" hlink="hlink" folHlink="folHlink"/>
  <p:sldLayoutIdLst>
    <p:sldLayoutId id="2147483689" r:id="rId1"/>
    <p:sldLayoutId id="2147483663" r:id="rId2"/>
    <p:sldLayoutId id="2147483690" r:id="rId3"/>
    <p:sldLayoutId id="2147483697" r:id="rId4"/>
  </p:sldLayoutIdLst>
  <p:hf sldNum="0" hdr="0" ftr="0"/>
  <p:txStyles>
    <p:titleStyle>
      <a:lvl1pPr algn="l" defTabSz="914400" rtl="0" eaLnBrk="1" latinLnBrk="0" hangingPunct="1">
        <a:lnSpc>
          <a:spcPct val="90000"/>
        </a:lnSpc>
        <a:spcBef>
          <a:spcPct val="0"/>
        </a:spcBef>
        <a:buNone/>
        <a:defRPr sz="4400" kern="1200">
          <a:solidFill>
            <a:schemeClr val="tx1"/>
          </a:solidFill>
          <a:latin typeface="Meiryo UI" panose="020B0604030504040204" pitchFamily="50" charset="-128"/>
          <a:ea typeface="Meiryo UI" panose="020B0604030504040204" pitchFamily="50" charset="-128"/>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page"/>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DEDA3-3BDE-408D-99E2-3E0E80DAFFFE}" type="slidenum">
              <a:rPr lang="en-US" smtClean="0"/>
              <a:t>‹#›</a:t>
            </a:fld>
            <a:endParaRPr lang="en-US"/>
          </a:p>
        </p:txBody>
      </p:sp>
      <p:sp>
        <p:nvSpPr>
          <p:cNvPr id="5" name="foote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date"/>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ja-JP"/>
              <a:t>20XX/XX/XX</a:t>
            </a:r>
            <a:endParaRPr lang="en-US"/>
          </a:p>
        </p:txBody>
      </p:sp>
      <p:sp>
        <p:nvSpPr>
          <p:cNvPr id="3" name="text"/>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dirty="0"/>
              <a:t>テキスト</a:t>
            </a:r>
            <a:endParaRPr lang="en-US" dirty="0"/>
          </a:p>
        </p:txBody>
      </p:sp>
      <p:sp>
        <p:nvSpPr>
          <p:cNvPr id="2" name="title"/>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dirty="0"/>
              <a:t>タイトル</a:t>
            </a:r>
            <a:endParaRPr lang="en-US" dirty="0"/>
          </a:p>
        </p:txBody>
      </p:sp>
      <p:pic>
        <p:nvPicPr>
          <p:cNvPr id="7" name="図 6">
            <a:extLst>
              <a:ext uri="{FF2B5EF4-FFF2-40B4-BE49-F238E27FC236}">
                <a16:creationId xmlns:a16="http://schemas.microsoft.com/office/drawing/2014/main" id="{79CDCC9B-2578-9AE3-DEE0-5D3D5C34F892}"/>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424000" y="0"/>
            <a:ext cx="543103" cy="6356350"/>
          </a:xfrm>
          <a:prstGeom prst="rect">
            <a:avLst/>
          </a:prstGeom>
        </p:spPr>
      </p:pic>
    </p:spTree>
    <p:extLst>
      <p:ext uri="{BB962C8B-B14F-4D97-AF65-F5344CB8AC3E}">
        <p14:creationId xmlns:p14="http://schemas.microsoft.com/office/powerpoint/2010/main" val="2687102458"/>
      </p:ext>
    </p:extLst>
  </p:cSld>
  <p:clrMap bg1="lt1" tx1="dk1" bg2="lt2" tx2="dk2" accent1="accent1" accent2="accent2" accent3="accent3" accent4="accent4" accent5="accent5" accent6="accent6" hlink="hlink" folHlink="folHlink"/>
  <p:sldLayoutIdLst>
    <p:sldLayoutId id="2147483695" r:id="rId1"/>
  </p:sldLayoutIdLst>
  <p:hf sldNum="0" hdr="0" ftr="0"/>
  <p:txStyles>
    <p:titleStyle>
      <a:lvl1pPr algn="l" defTabSz="914400" rtl="0" eaLnBrk="1" latinLnBrk="0" hangingPunct="1">
        <a:lnSpc>
          <a:spcPct val="90000"/>
        </a:lnSpc>
        <a:spcBef>
          <a:spcPct val="0"/>
        </a:spcBef>
        <a:buNone/>
        <a:defRPr sz="4400" b="1" kern="1200">
          <a:solidFill>
            <a:schemeClr val="tx1"/>
          </a:solidFill>
          <a:latin typeface="Meiryo UI" panose="020B0604030504040204" pitchFamily="50" charset="-128"/>
          <a:ea typeface="Meiryo UI" panose="020B0604030504040204" pitchFamily="50" charset="-128"/>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262626"/>
        </a:solidFill>
        <a:effectLst/>
      </p:bgPr>
    </p:bg>
    <p:spTree>
      <p:nvGrpSpPr>
        <p:cNvPr id="1" name=""/>
        <p:cNvGrpSpPr/>
        <p:nvPr/>
      </p:nvGrpSpPr>
      <p:grpSpPr>
        <a:xfrm>
          <a:off x="0" y="0"/>
          <a:ext cx="0" cy="0"/>
          <a:chOff x="0" y="0"/>
          <a:chExt cx="0" cy="0"/>
        </a:xfrm>
      </p:grpSpPr>
      <p:sp>
        <p:nvSpPr>
          <p:cNvPr id="2" name="text"/>
          <p:cNvSpPr>
            <a:spLocks noGrp="1"/>
          </p:cNvSpPr>
          <p:nvPr>
            <p:ph type="title"/>
          </p:nvPr>
        </p:nvSpPr>
        <p:spPr>
          <a:xfrm>
            <a:off x="838200" y="2766219"/>
            <a:ext cx="10515600" cy="1325563"/>
          </a:xfrm>
          <a:prstGeom prst="rect">
            <a:avLst/>
          </a:prstGeom>
        </p:spPr>
        <p:txBody>
          <a:bodyPr vert="horz" lIns="91440" tIns="45720" rIns="91440" bIns="45720" rtlCol="0" anchor="ctr">
            <a:normAutofit/>
          </a:bodyPr>
          <a:lstStyle/>
          <a:p>
            <a:r>
              <a:rPr lang="en-US" altLang="ja-JP" dirty="0"/>
              <a:t>JPX</a:t>
            </a:r>
            <a:r>
              <a:rPr lang="ja-JP" altLang="en-US" dirty="0"/>
              <a:t>グループの事業カラーを踏まえた</a:t>
            </a:r>
            <a:br>
              <a:rPr lang="en-US" altLang="ja-JP" dirty="0"/>
            </a:br>
            <a:r>
              <a:rPr lang="en-US" altLang="ja-JP" dirty="0"/>
              <a:t>3</a:t>
            </a:r>
            <a:r>
              <a:rPr lang="ja-JP" altLang="en-US" dirty="0"/>
              <a:t>色のテーマカラースライドのマスター</a:t>
            </a:r>
            <a:br>
              <a:rPr lang="ja-JP" altLang="en-US" dirty="0"/>
            </a:br>
            <a:r>
              <a:rPr lang="en-US" altLang="ja-JP" dirty="0"/>
              <a:t>※</a:t>
            </a:r>
            <a:r>
              <a:rPr lang="ja-JP" altLang="en-US" dirty="0"/>
              <a:t>スライドマスターからは削除しないでください </a:t>
            </a:r>
          </a:p>
        </p:txBody>
      </p:sp>
    </p:spTree>
    <p:extLst>
      <p:ext uri="{BB962C8B-B14F-4D97-AF65-F5344CB8AC3E}">
        <p14:creationId xmlns:p14="http://schemas.microsoft.com/office/powerpoint/2010/main" val="781308074"/>
      </p:ext>
    </p:extLst>
  </p:cSld>
  <p:clrMap bg1="lt1" tx1="dk1" bg2="lt2" tx2="dk2" accent1="accent1" accent2="accent2" accent3="accent3" accent4="accent4" accent5="accent5" accent6="accent6" hlink="hlink" folHlink="folHlink"/>
  <p:hf sldNum="0" hdr="0" ftr="0"/>
  <p:txStyles>
    <p:titleStyle>
      <a:lvl1pPr algn="ctr" defTabSz="914400" rtl="0" eaLnBrk="1" latinLnBrk="0" hangingPunct="1">
        <a:lnSpc>
          <a:spcPct val="90000"/>
        </a:lnSpc>
        <a:spcBef>
          <a:spcPct val="0"/>
        </a:spcBef>
        <a:buNone/>
        <a:defRPr sz="2400" b="1" kern="1200">
          <a:solidFill>
            <a:schemeClr val="bg1"/>
          </a:solidFill>
          <a:latin typeface="メイリオ" panose="020B0604030504040204" pitchFamily="50" charset="-128"/>
          <a:ea typeface="メイリオ"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page"/>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DEDA3-3BDE-408D-99E2-3E0E80DAFFFE}" type="slidenum">
              <a:rPr lang="en-US" smtClean="0"/>
              <a:t>‹#›</a:t>
            </a:fld>
            <a:endParaRPr lang="en-US"/>
          </a:p>
        </p:txBody>
      </p:sp>
      <p:sp>
        <p:nvSpPr>
          <p:cNvPr id="11" name="foote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2" name="date"/>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ja-JP"/>
              <a:t>20XX/XX/XX</a:t>
            </a:r>
            <a:endParaRPr lang="en-US"/>
          </a:p>
        </p:txBody>
      </p:sp>
      <p:sp>
        <p:nvSpPr>
          <p:cNvPr id="13" name="text"/>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dirty="0"/>
              <a:t>テキスト</a:t>
            </a:r>
            <a:endParaRPr lang="en-US" dirty="0"/>
          </a:p>
        </p:txBody>
      </p:sp>
      <p:sp>
        <p:nvSpPr>
          <p:cNvPr id="14" name="title"/>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dirty="0"/>
              <a:t>タイトル</a:t>
            </a:r>
            <a:endParaRPr lang="en-US" dirty="0"/>
          </a:p>
        </p:txBody>
      </p:sp>
      <p:pic>
        <p:nvPicPr>
          <p:cNvPr id="2" name="図 1">
            <a:extLst>
              <a:ext uri="{FF2B5EF4-FFF2-40B4-BE49-F238E27FC236}">
                <a16:creationId xmlns:a16="http://schemas.microsoft.com/office/drawing/2014/main" id="{D1DF3746-AA48-D6B1-ACBC-17567B8DB98F}"/>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424000" y="0"/>
            <a:ext cx="543103" cy="6356350"/>
          </a:xfrm>
          <a:prstGeom prst="rect">
            <a:avLst/>
          </a:prstGeom>
        </p:spPr>
      </p:pic>
    </p:spTree>
    <p:extLst>
      <p:ext uri="{BB962C8B-B14F-4D97-AF65-F5344CB8AC3E}">
        <p14:creationId xmlns:p14="http://schemas.microsoft.com/office/powerpoint/2010/main" val="701755657"/>
      </p:ext>
    </p:extLst>
  </p:cSld>
  <p:clrMap bg1="lt1" tx1="dk1" bg2="lt2" tx2="dk2" accent1="accent1" accent2="accent2" accent3="accent3" accent4="accent4" accent5="accent5" accent6="accent6" hlink="hlink" folHlink="folHlink"/>
  <p:sldLayoutIdLst>
    <p:sldLayoutId id="2147483679" r:id="rId1"/>
  </p:sldLayoutIdLst>
  <p:hf sldNum="0" hdr="0" ft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page"/>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DEDA3-3BDE-408D-99E2-3E0E80DAFFFE}" type="slidenum">
              <a:rPr lang="en-US" smtClean="0"/>
              <a:t>‹#›</a:t>
            </a:fld>
            <a:endParaRPr lang="en-US"/>
          </a:p>
        </p:txBody>
      </p:sp>
      <p:sp>
        <p:nvSpPr>
          <p:cNvPr id="11" name="foote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2" name="date"/>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ja-JP"/>
              <a:t>20XX/XX/XX</a:t>
            </a:r>
            <a:endParaRPr lang="en-US"/>
          </a:p>
        </p:txBody>
      </p:sp>
      <p:sp>
        <p:nvSpPr>
          <p:cNvPr id="13" name="text"/>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dirty="0"/>
              <a:t>テキスト</a:t>
            </a:r>
            <a:endParaRPr lang="en-US" dirty="0"/>
          </a:p>
        </p:txBody>
      </p:sp>
      <p:sp>
        <p:nvSpPr>
          <p:cNvPr id="14" name="title"/>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dirty="0"/>
              <a:t>タイトル</a:t>
            </a:r>
            <a:endParaRPr lang="en-US" dirty="0"/>
          </a:p>
        </p:txBody>
      </p:sp>
      <p:pic>
        <p:nvPicPr>
          <p:cNvPr id="2" name="図 1">
            <a:extLst>
              <a:ext uri="{FF2B5EF4-FFF2-40B4-BE49-F238E27FC236}">
                <a16:creationId xmlns:a16="http://schemas.microsoft.com/office/drawing/2014/main" id="{E53B3CD8-226C-57BB-F7C3-AD534D041C9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424000" y="0"/>
            <a:ext cx="543103" cy="6356350"/>
          </a:xfrm>
          <a:prstGeom prst="rect">
            <a:avLst/>
          </a:prstGeom>
        </p:spPr>
      </p:pic>
    </p:spTree>
    <p:extLst>
      <p:ext uri="{BB962C8B-B14F-4D97-AF65-F5344CB8AC3E}">
        <p14:creationId xmlns:p14="http://schemas.microsoft.com/office/powerpoint/2010/main" val="3020567544"/>
      </p:ext>
    </p:extLst>
  </p:cSld>
  <p:clrMap bg1="lt1" tx1="dk1" bg2="lt2" tx2="dk2" accent1="accent1" accent2="accent2" accent3="accent3" accent4="accent4" accent5="accent5" accent6="accent6" hlink="hlink" folHlink="folHlink"/>
  <p:sldLayoutIdLst>
    <p:sldLayoutId id="2147483681" r:id="rId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page"/>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DEDA3-3BDE-408D-99E2-3E0E80DAFFFE}" type="slidenum">
              <a:rPr lang="en-US" smtClean="0"/>
              <a:t>‹#›</a:t>
            </a:fld>
            <a:endParaRPr lang="en-US"/>
          </a:p>
        </p:txBody>
      </p:sp>
      <p:sp>
        <p:nvSpPr>
          <p:cNvPr id="11" name="foote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2" name="date"/>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ltLang="ja-JP"/>
              <a:t>20XX/XX/XX</a:t>
            </a:r>
            <a:endParaRPr lang="en-US"/>
          </a:p>
        </p:txBody>
      </p:sp>
      <p:sp>
        <p:nvSpPr>
          <p:cNvPr id="13" name="text"/>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dirty="0"/>
              <a:t>テキスト</a:t>
            </a:r>
            <a:endParaRPr lang="en-US" dirty="0"/>
          </a:p>
        </p:txBody>
      </p:sp>
      <p:sp>
        <p:nvSpPr>
          <p:cNvPr id="14" name="title"/>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dirty="0"/>
              <a:t>タイトル</a:t>
            </a:r>
            <a:endParaRPr lang="en-US" dirty="0"/>
          </a:p>
        </p:txBody>
      </p:sp>
      <p:pic>
        <p:nvPicPr>
          <p:cNvPr id="2" name="図 1">
            <a:extLst>
              <a:ext uri="{FF2B5EF4-FFF2-40B4-BE49-F238E27FC236}">
                <a16:creationId xmlns:a16="http://schemas.microsoft.com/office/drawing/2014/main" id="{825A0F66-CA69-3D5F-E064-B62297EAF34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424000" y="0"/>
            <a:ext cx="543103" cy="6356350"/>
          </a:xfrm>
          <a:prstGeom prst="rect">
            <a:avLst/>
          </a:prstGeom>
        </p:spPr>
      </p:pic>
    </p:spTree>
    <p:extLst>
      <p:ext uri="{BB962C8B-B14F-4D97-AF65-F5344CB8AC3E}">
        <p14:creationId xmlns:p14="http://schemas.microsoft.com/office/powerpoint/2010/main" val="3758203429"/>
      </p:ext>
    </p:extLst>
  </p:cSld>
  <p:clrMap bg1="lt1" tx1="dk1" bg2="lt2" tx2="dk2" accent1="accent1" accent2="accent2" accent3="accent3" accent4="accent4" accent5="accent5" accent6="accent6" hlink="hlink" folHlink="folHlink"/>
  <p:sldLayoutIdLst>
    <p:sldLayoutId id="2147483683" r:id="rId1"/>
  </p:sldLayoutIdLst>
  <p:hf sldNum="0" hdr="0" ft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262626"/>
        </a:solidFill>
        <a:effectLst/>
      </p:bgPr>
    </p:bg>
    <p:spTree>
      <p:nvGrpSpPr>
        <p:cNvPr id="1" name=""/>
        <p:cNvGrpSpPr/>
        <p:nvPr/>
      </p:nvGrpSpPr>
      <p:grpSpPr>
        <a:xfrm>
          <a:off x="0" y="0"/>
          <a:ext cx="0" cy="0"/>
          <a:chOff x="0" y="0"/>
          <a:chExt cx="0" cy="0"/>
        </a:xfrm>
      </p:grpSpPr>
      <p:sp>
        <p:nvSpPr>
          <p:cNvPr id="2" name="text"/>
          <p:cNvSpPr>
            <a:spLocks noGrp="1"/>
          </p:cNvSpPr>
          <p:nvPr>
            <p:ph type="title"/>
          </p:nvPr>
        </p:nvSpPr>
        <p:spPr>
          <a:xfrm>
            <a:off x="838200" y="2766219"/>
            <a:ext cx="10515600" cy="1325563"/>
          </a:xfrm>
          <a:prstGeom prst="rect">
            <a:avLst/>
          </a:prstGeom>
        </p:spPr>
        <p:txBody>
          <a:bodyPr vert="horz" lIns="91440" tIns="45720" rIns="91440" bIns="45720" rtlCol="0" anchor="ctr">
            <a:normAutofit/>
          </a:bodyPr>
          <a:lstStyle/>
          <a:p>
            <a:r>
              <a:rPr lang="en-US" altLang="ja-JP" dirty="0"/>
              <a:t>Confidential</a:t>
            </a:r>
            <a:r>
              <a:rPr lang="ja-JP" altLang="en-US" dirty="0"/>
              <a:t>マスター</a:t>
            </a:r>
            <a:br>
              <a:rPr lang="en-US" altLang="ja-JP" dirty="0"/>
            </a:br>
            <a:r>
              <a:rPr lang="en-US" altLang="ja-JP" dirty="0"/>
              <a:t>※</a:t>
            </a:r>
            <a:r>
              <a:rPr lang="ja-JP" altLang="en-US" dirty="0"/>
              <a:t>スライドマスターからは削除しないでください</a:t>
            </a:r>
            <a:endParaRPr lang="en-US" dirty="0"/>
          </a:p>
        </p:txBody>
      </p:sp>
    </p:spTree>
    <p:extLst>
      <p:ext uri="{BB962C8B-B14F-4D97-AF65-F5344CB8AC3E}">
        <p14:creationId xmlns:p14="http://schemas.microsoft.com/office/powerpoint/2010/main" val="2171193454"/>
      </p:ext>
    </p:extLst>
  </p:cSld>
  <p:clrMap bg1="lt1" tx1="dk1" bg2="lt2" tx2="dk2" accent1="accent1" accent2="accent2" accent3="accent3" accent4="accent4" accent5="accent5" accent6="accent6" hlink="hlink" folHlink="folHlink"/>
  <p:hf sldNum="0" hdr="0" ftr="0"/>
  <p:txStyles>
    <p:titleStyle>
      <a:lvl1pPr algn="ctr" defTabSz="914400" rtl="0" eaLnBrk="1" latinLnBrk="0" hangingPunct="1">
        <a:lnSpc>
          <a:spcPct val="90000"/>
        </a:lnSpc>
        <a:spcBef>
          <a:spcPct val="0"/>
        </a:spcBef>
        <a:buNone/>
        <a:defRPr sz="2400" b="1" kern="1200">
          <a:solidFill>
            <a:schemeClr val="bg1"/>
          </a:solidFill>
          <a:latin typeface="メイリオ" panose="020B0604030504040204" pitchFamily="50" charset="-128"/>
          <a:ea typeface="メイリオ"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図 1">
            <a:extLst>
              <a:ext uri="{FF2B5EF4-FFF2-40B4-BE49-F238E27FC236}">
                <a16:creationId xmlns:a16="http://schemas.microsoft.com/office/drawing/2014/main" id="{19BDA863-4C1B-950D-37B5-79EF32744E0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424000" y="0"/>
            <a:ext cx="543103" cy="6356350"/>
          </a:xfrm>
          <a:prstGeom prst="rect">
            <a:avLst/>
          </a:prstGeom>
        </p:spPr>
      </p:pic>
      <p:grpSp>
        <p:nvGrpSpPr>
          <p:cNvPr id="3" name="secret">
            <a:extLst>
              <a:ext uri="{FF2B5EF4-FFF2-40B4-BE49-F238E27FC236}">
                <a16:creationId xmlns:a16="http://schemas.microsoft.com/office/drawing/2014/main" id="{BF9609A2-5E84-9EB0-73AF-7BB100A7549C}"/>
              </a:ext>
            </a:extLst>
          </p:cNvPr>
          <p:cNvGrpSpPr/>
          <p:nvPr userDrawn="1"/>
        </p:nvGrpSpPr>
        <p:grpSpPr>
          <a:xfrm>
            <a:off x="10550388" y="130430"/>
            <a:ext cx="1641612" cy="594000"/>
            <a:chOff x="10428000" y="207602"/>
            <a:chExt cx="1641612" cy="594000"/>
          </a:xfrm>
        </p:grpSpPr>
        <p:pic>
          <p:nvPicPr>
            <p:cNvPr id="4" name="design">
              <a:extLst>
                <a:ext uri="{FF2B5EF4-FFF2-40B4-BE49-F238E27FC236}">
                  <a16:creationId xmlns:a16="http://schemas.microsoft.com/office/drawing/2014/main" id="{46D86865-E6AD-4644-B092-85A7E90184E3}"/>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r="23129" b="-12075"/>
            <a:stretch/>
          </p:blipFill>
          <p:spPr>
            <a:xfrm>
              <a:off x="10428000" y="207602"/>
              <a:ext cx="1641612" cy="594000"/>
            </a:xfrm>
            <a:prstGeom prst="rect">
              <a:avLst/>
            </a:prstGeom>
          </p:spPr>
        </p:pic>
        <p:sp>
          <p:nvSpPr>
            <p:cNvPr id="5" name="text">
              <a:extLst>
                <a:ext uri="{FF2B5EF4-FFF2-40B4-BE49-F238E27FC236}">
                  <a16:creationId xmlns:a16="http://schemas.microsoft.com/office/drawing/2014/main" id="{CC53C855-AC89-E180-4B58-BA99D25BB3B6}"/>
                </a:ext>
              </a:extLst>
            </p:cNvPr>
            <p:cNvSpPr txBox="1"/>
            <p:nvPr userDrawn="1"/>
          </p:nvSpPr>
          <p:spPr>
            <a:xfrm>
              <a:off x="10797612" y="343941"/>
              <a:ext cx="1082348" cy="307777"/>
            </a:xfrm>
            <a:prstGeom prst="rect">
              <a:avLst/>
            </a:prstGeom>
            <a:noFill/>
          </p:spPr>
          <p:txBody>
            <a:bodyPr wrap="none" rtlCol="0">
              <a:spAutoFit/>
            </a:bodyPr>
            <a:lstStyle/>
            <a:p>
              <a:r>
                <a:rPr lang="ja-JP" altLang="en-US" sz="1400" b="1" dirty="0">
                  <a:solidFill>
                    <a:schemeClr val="bg1"/>
                  </a:solidFill>
                </a:rPr>
                <a:t>機密区分</a:t>
              </a:r>
              <a:r>
                <a:rPr lang="en-US" altLang="ja-JP" sz="1400" b="1" dirty="0">
                  <a:solidFill>
                    <a:schemeClr val="bg1"/>
                  </a:solidFill>
                </a:rPr>
                <a:t>Ⅰ</a:t>
              </a:r>
              <a:endParaRPr lang="en-US" sz="1400" b="1" dirty="0">
                <a:solidFill>
                  <a:schemeClr val="bg1"/>
                </a:solidFill>
              </a:endParaRPr>
            </a:p>
          </p:txBody>
        </p:sp>
      </p:grpSp>
    </p:spTree>
    <p:extLst>
      <p:ext uri="{BB962C8B-B14F-4D97-AF65-F5344CB8AC3E}">
        <p14:creationId xmlns:p14="http://schemas.microsoft.com/office/powerpoint/2010/main" val="1356967118"/>
      </p:ext>
    </p:extLst>
  </p:cSld>
  <p:clrMap bg1="lt1" tx1="dk1" bg2="lt2" tx2="dk2" accent1="accent1" accent2="accent2" accent3="accent3" accent4="accent4" accent5="accent5" accent6="accent6" hlink="hlink" folHlink="folHlink"/>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821231"/>
      </p:ext>
    </p:extLst>
  </p:cSld>
  <p:clrMap bg1="lt1" tx1="dk1" bg2="lt2" tx2="dk2" accent1="accent1" accent2="accent2" accent3="accent3" accent4="accent4" accent5="accent5" accent6="accent6" hlink="hlink" folHlink="folHlink"/>
  <p:sldLayoutIdLst>
    <p:sldLayoutId id="2147483688" r:id="rId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
          <p:cNvSpPr>
            <a:spLocks noGrp="1"/>
          </p:cNvSpPr>
          <p:nvPr>
            <p:ph type="body" sz="quarter" idx="10"/>
          </p:nvPr>
        </p:nvSpPr>
        <p:spPr>
          <a:xfrm>
            <a:off x="1831112" y="2526028"/>
            <a:ext cx="5249094" cy="529200"/>
          </a:xfrm>
        </p:spPr>
        <p:txBody>
          <a:bodyPr/>
          <a:lstStyle/>
          <a:p>
            <a:r>
              <a:rPr lang="en-US" altLang="ja-JP" b="1" dirty="0"/>
              <a:t>ETF</a:t>
            </a:r>
            <a:r>
              <a:rPr lang="ja-JP" altLang="en-US" b="1" dirty="0"/>
              <a:t>市場における規制緩和と今後の課題</a:t>
            </a:r>
          </a:p>
        </p:txBody>
      </p:sp>
      <p:sp>
        <p:nvSpPr>
          <p:cNvPr id="2" name="テキスト プレースホルダー 7">
            <a:extLst>
              <a:ext uri="{FF2B5EF4-FFF2-40B4-BE49-F238E27FC236}">
                <a16:creationId xmlns:a16="http://schemas.microsoft.com/office/drawing/2014/main" id="{571B700E-E5EA-0A4D-7563-1422433F9CE3}"/>
              </a:ext>
            </a:extLst>
          </p:cNvPr>
          <p:cNvSpPr>
            <a:spLocks noGrp="1"/>
          </p:cNvSpPr>
          <p:nvPr>
            <p:ph type="body" sz="quarter" idx="11"/>
          </p:nvPr>
        </p:nvSpPr>
        <p:spPr>
          <a:xfrm>
            <a:off x="1831112" y="3802772"/>
            <a:ext cx="5727389" cy="346228"/>
          </a:xfrm>
        </p:spPr>
        <p:txBody>
          <a:bodyPr/>
          <a:lstStyle/>
          <a:p>
            <a:r>
              <a:rPr lang="zh-TW" altLang="en-US" sz="1600" b="0" i="0" dirty="0">
                <a:solidFill>
                  <a:srgbClr val="000000"/>
                </a:solidFill>
                <a:effectLst/>
                <a:latin typeface="Noto Sans CJK JP"/>
              </a:rPr>
              <a:t>東京証券取引所</a:t>
            </a:r>
            <a:endParaRPr lang="ja-JP" altLang="en-US" sz="1800" dirty="0"/>
          </a:p>
        </p:txBody>
      </p:sp>
      <p:sp>
        <p:nvSpPr>
          <p:cNvPr id="3" name="テキスト ボックス 2">
            <a:extLst>
              <a:ext uri="{FF2B5EF4-FFF2-40B4-BE49-F238E27FC236}">
                <a16:creationId xmlns:a16="http://schemas.microsoft.com/office/drawing/2014/main" id="{BD55B7CB-802B-184E-372D-C8040D80BCD7}"/>
              </a:ext>
            </a:extLst>
          </p:cNvPr>
          <p:cNvSpPr txBox="1"/>
          <p:nvPr/>
        </p:nvSpPr>
        <p:spPr>
          <a:xfrm>
            <a:off x="1831112" y="4797000"/>
            <a:ext cx="4950822" cy="338554"/>
          </a:xfrm>
          <a:prstGeom prst="rect">
            <a:avLst/>
          </a:prstGeom>
          <a:noFill/>
        </p:spPr>
        <p:txBody>
          <a:bodyPr wrap="square">
            <a:spAutoFit/>
          </a:bodyPr>
          <a:lstStyle/>
          <a:p>
            <a:r>
              <a:rPr kumimoji="1" lang="en-US" altLang="ja-JP" sz="1600" dirty="0">
                <a:ea typeface="Meiryo UI" panose="020B0604030504040204" pitchFamily="50" charset="-128"/>
              </a:rPr>
              <a:t>2025</a:t>
            </a:r>
            <a:r>
              <a:rPr kumimoji="1" lang="ja-JP" altLang="en-US" sz="1600" dirty="0">
                <a:ea typeface="Meiryo UI" panose="020B0604030504040204" pitchFamily="50" charset="-128"/>
              </a:rPr>
              <a:t>年</a:t>
            </a:r>
            <a:r>
              <a:rPr kumimoji="1" lang="en-US" altLang="ja-JP" sz="1600" dirty="0">
                <a:ea typeface="Meiryo UI" panose="020B0604030504040204" pitchFamily="50" charset="-128"/>
              </a:rPr>
              <a:t>6</a:t>
            </a:r>
            <a:r>
              <a:rPr kumimoji="1" lang="ja-JP" altLang="en-US" sz="1600" dirty="0">
                <a:ea typeface="Meiryo UI" panose="020B0604030504040204" pitchFamily="50" charset="-128"/>
              </a:rPr>
              <a:t>月</a:t>
            </a:r>
            <a:r>
              <a:rPr lang="en-US" altLang="ja-JP" sz="1600" dirty="0">
                <a:ea typeface="Meiryo UI" panose="020B0604030504040204" pitchFamily="50" charset="-128"/>
              </a:rPr>
              <a:t>4</a:t>
            </a:r>
            <a:r>
              <a:rPr kumimoji="1" lang="ja-JP" altLang="en-US" sz="1600" dirty="0">
                <a:ea typeface="Meiryo UI" panose="020B0604030504040204" pitchFamily="50" charset="-128"/>
              </a:rPr>
              <a:t>日</a:t>
            </a:r>
          </a:p>
        </p:txBody>
      </p:sp>
    </p:spTree>
    <p:extLst>
      <p:ext uri="{BB962C8B-B14F-4D97-AF65-F5344CB8AC3E}">
        <p14:creationId xmlns:p14="http://schemas.microsoft.com/office/powerpoint/2010/main" val="3431943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943B0A40-606D-580F-3372-760DF01184B1}"/>
              </a:ext>
            </a:extLst>
          </p:cNvPr>
          <p:cNvSpPr txBox="1">
            <a:spLocks/>
          </p:cNvSpPr>
          <p:nvPr/>
        </p:nvSpPr>
        <p:spPr>
          <a:xfrm>
            <a:off x="262848" y="135288"/>
            <a:ext cx="9869784" cy="39968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rgbClr val="262626"/>
                </a:solidFill>
                <a:latin typeface="+mj-ea"/>
                <a:ea typeface="+mj-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ja-JP" altLang="en-US" dirty="0">
                <a:latin typeface="+mj-lt"/>
              </a:rPr>
              <a:t>東証の</a:t>
            </a:r>
            <a:r>
              <a:rPr lang="ja-JP" altLang="en-US" sz="2400" dirty="0">
                <a:latin typeface="+mj-lt"/>
                <a:ea typeface="+mj-ea"/>
              </a:rPr>
              <a:t>アクティブ</a:t>
            </a:r>
            <a:r>
              <a:rPr lang="en-US" altLang="ja-JP" sz="2400" dirty="0">
                <a:latin typeface="+mj-lt"/>
                <a:ea typeface="+mj-ea"/>
              </a:rPr>
              <a:t>ETF</a:t>
            </a:r>
            <a:r>
              <a:rPr lang="ja-JP" altLang="en-US" sz="2400" dirty="0">
                <a:latin typeface="+mj-lt"/>
                <a:ea typeface="+mj-ea"/>
              </a:rPr>
              <a:t>の状況</a:t>
            </a:r>
            <a:endParaRPr lang="en-US" dirty="0"/>
          </a:p>
        </p:txBody>
      </p:sp>
      <p:graphicFrame>
        <p:nvGraphicFramePr>
          <p:cNvPr id="2" name="グラフ 1">
            <a:extLst>
              <a:ext uri="{FF2B5EF4-FFF2-40B4-BE49-F238E27FC236}">
                <a16:creationId xmlns:a16="http://schemas.microsoft.com/office/drawing/2014/main" id="{20ECE9FB-CFEA-AEB2-AE2B-0EF6C184610C}"/>
              </a:ext>
            </a:extLst>
          </p:cNvPr>
          <p:cNvGraphicFramePr>
            <a:graphicFrameLocks/>
          </p:cNvGraphicFramePr>
          <p:nvPr>
            <p:extLst>
              <p:ext uri="{D42A27DB-BD31-4B8C-83A1-F6EECF244321}">
                <p14:modId xmlns:p14="http://schemas.microsoft.com/office/powerpoint/2010/main" val="469766633"/>
              </p:ext>
            </p:extLst>
          </p:nvPr>
        </p:nvGraphicFramePr>
        <p:xfrm>
          <a:off x="0" y="1010288"/>
          <a:ext cx="7176000" cy="34987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表 4">
            <a:extLst>
              <a:ext uri="{FF2B5EF4-FFF2-40B4-BE49-F238E27FC236}">
                <a16:creationId xmlns:a16="http://schemas.microsoft.com/office/drawing/2014/main" id="{F7C55EBC-7891-42AE-E56A-51168BFA29F1}"/>
              </a:ext>
            </a:extLst>
          </p:cNvPr>
          <p:cNvGraphicFramePr>
            <a:graphicFrameLocks noGrp="1"/>
          </p:cNvGraphicFramePr>
          <p:nvPr>
            <p:extLst>
              <p:ext uri="{D42A27DB-BD31-4B8C-83A1-F6EECF244321}">
                <p14:modId xmlns:p14="http://schemas.microsoft.com/office/powerpoint/2010/main" val="1302621862"/>
              </p:ext>
            </p:extLst>
          </p:nvPr>
        </p:nvGraphicFramePr>
        <p:xfrm>
          <a:off x="7464000" y="1485000"/>
          <a:ext cx="3981979" cy="2197375"/>
        </p:xfrm>
        <a:graphic>
          <a:graphicData uri="http://schemas.openxmlformats.org/drawingml/2006/table">
            <a:tbl>
              <a:tblPr firstRow="1" bandRow="1"/>
              <a:tblGrid>
                <a:gridCol w="1271078">
                  <a:extLst>
                    <a:ext uri="{9D8B030D-6E8A-4147-A177-3AD203B41FA5}">
                      <a16:colId xmlns:a16="http://schemas.microsoft.com/office/drawing/2014/main" val="3329218080"/>
                    </a:ext>
                  </a:extLst>
                </a:gridCol>
                <a:gridCol w="984059">
                  <a:extLst>
                    <a:ext uri="{9D8B030D-6E8A-4147-A177-3AD203B41FA5}">
                      <a16:colId xmlns:a16="http://schemas.microsoft.com/office/drawing/2014/main" val="1158085622"/>
                    </a:ext>
                  </a:extLst>
                </a:gridCol>
                <a:gridCol w="1726842">
                  <a:extLst>
                    <a:ext uri="{9D8B030D-6E8A-4147-A177-3AD203B41FA5}">
                      <a16:colId xmlns:a16="http://schemas.microsoft.com/office/drawing/2014/main" val="3440537082"/>
                    </a:ext>
                  </a:extLst>
                </a:gridCol>
              </a:tblGrid>
              <a:tr h="439475">
                <a:tc>
                  <a:txBody>
                    <a:bodyPr/>
                    <a:lstStyle>
                      <a:lvl1pPr marL="0" algn="l" defTabSz="914400" rtl="0" eaLnBrk="1" latinLnBrk="0" hangingPunct="1">
                        <a:defRPr sz="1800" b="1" kern="1200">
                          <a:solidFill>
                            <a:schemeClr val="lt1"/>
                          </a:solidFill>
                          <a:latin typeface="メイリオ"/>
                          <a:ea typeface="メイリオ"/>
                        </a:defRPr>
                      </a:lvl1pPr>
                      <a:lvl2pPr marL="457200" algn="l" defTabSz="914400" rtl="0" eaLnBrk="1" latinLnBrk="0" hangingPunct="1">
                        <a:defRPr sz="1800" b="1" kern="1200">
                          <a:solidFill>
                            <a:schemeClr val="lt1"/>
                          </a:solidFill>
                          <a:latin typeface="メイリオ"/>
                          <a:ea typeface="メイリオ"/>
                        </a:defRPr>
                      </a:lvl2pPr>
                      <a:lvl3pPr marL="914400" algn="l" defTabSz="914400" rtl="0" eaLnBrk="1" latinLnBrk="0" hangingPunct="1">
                        <a:defRPr sz="1800" b="1" kern="1200">
                          <a:solidFill>
                            <a:schemeClr val="lt1"/>
                          </a:solidFill>
                          <a:latin typeface="メイリオ"/>
                          <a:ea typeface="メイリオ"/>
                        </a:defRPr>
                      </a:lvl3pPr>
                      <a:lvl4pPr marL="1371600" algn="l" defTabSz="914400" rtl="0" eaLnBrk="1" latinLnBrk="0" hangingPunct="1">
                        <a:defRPr sz="1800" b="1" kern="1200">
                          <a:solidFill>
                            <a:schemeClr val="lt1"/>
                          </a:solidFill>
                          <a:latin typeface="メイリオ"/>
                          <a:ea typeface="メイリオ"/>
                        </a:defRPr>
                      </a:lvl4pPr>
                      <a:lvl5pPr marL="1828800" algn="l" defTabSz="914400" rtl="0" eaLnBrk="1" latinLnBrk="0" hangingPunct="1">
                        <a:defRPr sz="1800" b="1" kern="1200">
                          <a:solidFill>
                            <a:schemeClr val="lt1"/>
                          </a:solidFill>
                          <a:latin typeface="メイリオ"/>
                          <a:ea typeface="メイリオ"/>
                        </a:defRPr>
                      </a:lvl5pPr>
                      <a:lvl6pPr marL="2286000" algn="l" defTabSz="914400" rtl="0" eaLnBrk="1" latinLnBrk="0" hangingPunct="1">
                        <a:defRPr sz="1800" b="1" kern="1200">
                          <a:solidFill>
                            <a:schemeClr val="lt1"/>
                          </a:solidFill>
                          <a:latin typeface="メイリオ"/>
                          <a:ea typeface="メイリオ"/>
                        </a:defRPr>
                      </a:lvl6pPr>
                      <a:lvl7pPr marL="2743200" algn="l" defTabSz="914400" rtl="0" eaLnBrk="1" latinLnBrk="0" hangingPunct="1">
                        <a:defRPr sz="1800" b="1" kern="1200">
                          <a:solidFill>
                            <a:schemeClr val="lt1"/>
                          </a:solidFill>
                          <a:latin typeface="メイリオ"/>
                          <a:ea typeface="メイリオ"/>
                        </a:defRPr>
                      </a:lvl7pPr>
                      <a:lvl8pPr marL="3200400" algn="l" defTabSz="914400" rtl="0" eaLnBrk="1" latinLnBrk="0" hangingPunct="1">
                        <a:defRPr sz="1800" b="1" kern="1200">
                          <a:solidFill>
                            <a:schemeClr val="lt1"/>
                          </a:solidFill>
                          <a:latin typeface="メイリオ"/>
                          <a:ea typeface="メイリオ"/>
                        </a:defRPr>
                      </a:lvl8pPr>
                      <a:lvl9pPr marL="3657600" algn="l" defTabSz="914400" rtl="0" eaLnBrk="1" latinLnBrk="0" hangingPunct="1">
                        <a:defRPr sz="1800" b="1" kern="1200">
                          <a:solidFill>
                            <a:schemeClr val="lt1"/>
                          </a:solidFill>
                          <a:latin typeface="メイリオ"/>
                          <a:ea typeface="メイリオ"/>
                        </a:defRPr>
                      </a:lvl9pPr>
                    </a:lstStyle>
                    <a:p>
                      <a:pPr algn="ctr"/>
                      <a:r>
                        <a:rPr kumimoji="1" lang="ja-JP" altLang="en-US" sz="1400" dirty="0"/>
                        <a:t>カテゴリー</a:t>
                      </a:r>
                    </a:p>
                  </a:txBody>
                  <a:tcPr marL="82935" marR="82935" marT="41468" marB="41468"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A586C"/>
                    </a:solidFill>
                  </a:tcPr>
                </a:tc>
                <a:tc>
                  <a:txBody>
                    <a:bodyPr/>
                    <a:lstStyle>
                      <a:lvl1pPr marL="0" algn="l" defTabSz="914400" rtl="0" eaLnBrk="1" latinLnBrk="0" hangingPunct="1">
                        <a:defRPr sz="1800" b="1" kern="1200">
                          <a:solidFill>
                            <a:schemeClr val="lt1"/>
                          </a:solidFill>
                          <a:latin typeface="メイリオ"/>
                          <a:ea typeface="メイリオ"/>
                        </a:defRPr>
                      </a:lvl1pPr>
                      <a:lvl2pPr marL="457200" algn="l" defTabSz="914400" rtl="0" eaLnBrk="1" latinLnBrk="0" hangingPunct="1">
                        <a:defRPr sz="1800" b="1" kern="1200">
                          <a:solidFill>
                            <a:schemeClr val="lt1"/>
                          </a:solidFill>
                          <a:latin typeface="メイリオ"/>
                          <a:ea typeface="メイリオ"/>
                        </a:defRPr>
                      </a:lvl2pPr>
                      <a:lvl3pPr marL="914400" algn="l" defTabSz="914400" rtl="0" eaLnBrk="1" latinLnBrk="0" hangingPunct="1">
                        <a:defRPr sz="1800" b="1" kern="1200">
                          <a:solidFill>
                            <a:schemeClr val="lt1"/>
                          </a:solidFill>
                          <a:latin typeface="メイリオ"/>
                          <a:ea typeface="メイリオ"/>
                        </a:defRPr>
                      </a:lvl3pPr>
                      <a:lvl4pPr marL="1371600" algn="l" defTabSz="914400" rtl="0" eaLnBrk="1" latinLnBrk="0" hangingPunct="1">
                        <a:defRPr sz="1800" b="1" kern="1200">
                          <a:solidFill>
                            <a:schemeClr val="lt1"/>
                          </a:solidFill>
                          <a:latin typeface="メイリオ"/>
                          <a:ea typeface="メイリオ"/>
                        </a:defRPr>
                      </a:lvl4pPr>
                      <a:lvl5pPr marL="1828800" algn="l" defTabSz="914400" rtl="0" eaLnBrk="1" latinLnBrk="0" hangingPunct="1">
                        <a:defRPr sz="1800" b="1" kern="1200">
                          <a:solidFill>
                            <a:schemeClr val="lt1"/>
                          </a:solidFill>
                          <a:latin typeface="メイリオ"/>
                          <a:ea typeface="メイリオ"/>
                        </a:defRPr>
                      </a:lvl5pPr>
                      <a:lvl6pPr marL="2286000" algn="l" defTabSz="914400" rtl="0" eaLnBrk="1" latinLnBrk="0" hangingPunct="1">
                        <a:defRPr sz="1800" b="1" kern="1200">
                          <a:solidFill>
                            <a:schemeClr val="lt1"/>
                          </a:solidFill>
                          <a:latin typeface="メイリオ"/>
                          <a:ea typeface="メイリオ"/>
                        </a:defRPr>
                      </a:lvl6pPr>
                      <a:lvl7pPr marL="2743200" algn="l" defTabSz="914400" rtl="0" eaLnBrk="1" latinLnBrk="0" hangingPunct="1">
                        <a:defRPr sz="1800" b="1" kern="1200">
                          <a:solidFill>
                            <a:schemeClr val="lt1"/>
                          </a:solidFill>
                          <a:latin typeface="メイリオ"/>
                          <a:ea typeface="メイリオ"/>
                        </a:defRPr>
                      </a:lvl7pPr>
                      <a:lvl8pPr marL="3200400" algn="l" defTabSz="914400" rtl="0" eaLnBrk="1" latinLnBrk="0" hangingPunct="1">
                        <a:defRPr sz="1800" b="1" kern="1200">
                          <a:solidFill>
                            <a:schemeClr val="lt1"/>
                          </a:solidFill>
                          <a:latin typeface="メイリオ"/>
                          <a:ea typeface="メイリオ"/>
                        </a:defRPr>
                      </a:lvl8pPr>
                      <a:lvl9pPr marL="3657600" algn="l" defTabSz="914400" rtl="0" eaLnBrk="1" latinLnBrk="0" hangingPunct="1">
                        <a:defRPr sz="1800" b="1" kern="1200">
                          <a:solidFill>
                            <a:schemeClr val="lt1"/>
                          </a:solidFill>
                          <a:latin typeface="メイリオ"/>
                          <a:ea typeface="メイリオ"/>
                        </a:defRPr>
                      </a:lvl9pPr>
                    </a:lstStyle>
                    <a:p>
                      <a:pPr algn="ctr"/>
                      <a:r>
                        <a:rPr kumimoji="1" lang="ja-JP" altLang="en-US" sz="1400" dirty="0"/>
                        <a:t>銘柄数</a:t>
                      </a:r>
                    </a:p>
                  </a:txBody>
                  <a:tcPr marL="82935" marR="82935" marT="41468" marB="41468"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A586C"/>
                    </a:solidFill>
                  </a:tcPr>
                </a:tc>
                <a:tc>
                  <a:txBody>
                    <a:bodyPr/>
                    <a:lstStyle>
                      <a:lvl1pPr marL="0" algn="l" defTabSz="914400" rtl="0" eaLnBrk="1" latinLnBrk="0" hangingPunct="1">
                        <a:defRPr sz="1800" b="1" kern="1200">
                          <a:solidFill>
                            <a:schemeClr val="lt1"/>
                          </a:solidFill>
                          <a:latin typeface="メイリオ"/>
                          <a:ea typeface="メイリオ"/>
                        </a:defRPr>
                      </a:lvl1pPr>
                      <a:lvl2pPr marL="457200" algn="l" defTabSz="914400" rtl="0" eaLnBrk="1" latinLnBrk="0" hangingPunct="1">
                        <a:defRPr sz="1800" b="1" kern="1200">
                          <a:solidFill>
                            <a:schemeClr val="lt1"/>
                          </a:solidFill>
                          <a:latin typeface="メイリオ"/>
                          <a:ea typeface="メイリオ"/>
                        </a:defRPr>
                      </a:lvl2pPr>
                      <a:lvl3pPr marL="914400" algn="l" defTabSz="914400" rtl="0" eaLnBrk="1" latinLnBrk="0" hangingPunct="1">
                        <a:defRPr sz="1800" b="1" kern="1200">
                          <a:solidFill>
                            <a:schemeClr val="lt1"/>
                          </a:solidFill>
                          <a:latin typeface="メイリオ"/>
                          <a:ea typeface="メイリオ"/>
                        </a:defRPr>
                      </a:lvl3pPr>
                      <a:lvl4pPr marL="1371600" algn="l" defTabSz="914400" rtl="0" eaLnBrk="1" latinLnBrk="0" hangingPunct="1">
                        <a:defRPr sz="1800" b="1" kern="1200">
                          <a:solidFill>
                            <a:schemeClr val="lt1"/>
                          </a:solidFill>
                          <a:latin typeface="メイリオ"/>
                          <a:ea typeface="メイリオ"/>
                        </a:defRPr>
                      </a:lvl4pPr>
                      <a:lvl5pPr marL="1828800" algn="l" defTabSz="914400" rtl="0" eaLnBrk="1" latinLnBrk="0" hangingPunct="1">
                        <a:defRPr sz="1800" b="1" kern="1200">
                          <a:solidFill>
                            <a:schemeClr val="lt1"/>
                          </a:solidFill>
                          <a:latin typeface="メイリオ"/>
                          <a:ea typeface="メイリオ"/>
                        </a:defRPr>
                      </a:lvl5pPr>
                      <a:lvl6pPr marL="2286000" algn="l" defTabSz="914400" rtl="0" eaLnBrk="1" latinLnBrk="0" hangingPunct="1">
                        <a:defRPr sz="1800" b="1" kern="1200">
                          <a:solidFill>
                            <a:schemeClr val="lt1"/>
                          </a:solidFill>
                          <a:latin typeface="メイリオ"/>
                          <a:ea typeface="メイリオ"/>
                        </a:defRPr>
                      </a:lvl6pPr>
                      <a:lvl7pPr marL="2743200" algn="l" defTabSz="914400" rtl="0" eaLnBrk="1" latinLnBrk="0" hangingPunct="1">
                        <a:defRPr sz="1800" b="1" kern="1200">
                          <a:solidFill>
                            <a:schemeClr val="lt1"/>
                          </a:solidFill>
                          <a:latin typeface="メイリオ"/>
                          <a:ea typeface="メイリオ"/>
                        </a:defRPr>
                      </a:lvl7pPr>
                      <a:lvl8pPr marL="3200400" algn="l" defTabSz="914400" rtl="0" eaLnBrk="1" latinLnBrk="0" hangingPunct="1">
                        <a:defRPr sz="1800" b="1" kern="1200">
                          <a:solidFill>
                            <a:schemeClr val="lt1"/>
                          </a:solidFill>
                          <a:latin typeface="メイリオ"/>
                          <a:ea typeface="メイリオ"/>
                        </a:defRPr>
                      </a:lvl8pPr>
                      <a:lvl9pPr marL="3657600" algn="l" defTabSz="914400" rtl="0" eaLnBrk="1" latinLnBrk="0" hangingPunct="1">
                        <a:defRPr sz="1800" b="1" kern="1200">
                          <a:solidFill>
                            <a:schemeClr val="lt1"/>
                          </a:solidFill>
                          <a:latin typeface="メイリオ"/>
                          <a:ea typeface="メイリオ"/>
                        </a:defRPr>
                      </a:lvl9pPr>
                    </a:lstStyle>
                    <a:p>
                      <a:pPr algn="ctr"/>
                      <a:r>
                        <a:rPr kumimoji="1" lang="ja-JP" altLang="en-US" sz="1400"/>
                        <a:t>純資産残高</a:t>
                      </a:r>
                    </a:p>
                  </a:txBody>
                  <a:tcPr marL="82935" marR="82935" marT="41468" marB="41468"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A586C"/>
                    </a:solidFill>
                  </a:tcPr>
                </a:tc>
                <a:extLst>
                  <a:ext uri="{0D108BD9-81ED-4DB2-BD59-A6C34878D82A}">
                    <a16:rowId xmlns:a16="http://schemas.microsoft.com/office/drawing/2014/main" val="4006594499"/>
                  </a:ext>
                </a:extLst>
              </a:tr>
              <a:tr h="439475">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ja-JP" altLang="en-US" sz="1400" dirty="0"/>
                        <a:t>日本株</a:t>
                      </a:r>
                    </a:p>
                  </a:txBody>
                  <a:tcPr marL="82935" marR="82935" marT="41468" marB="41468" anchor="ctr">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dirty="0"/>
                        <a:t>10</a:t>
                      </a:r>
                      <a:endParaRPr kumimoji="1" lang="ja-JP" altLang="en-US" sz="1400" dirty="0"/>
                    </a:p>
                  </a:txBody>
                  <a:tcPr marL="82935" marR="82935" marT="41468" marB="41468" anchor="ctr">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dirty="0"/>
                        <a:t>355 </a:t>
                      </a:r>
                      <a:r>
                        <a:rPr kumimoji="1" lang="ja-JP" altLang="en-US" sz="1400" dirty="0"/>
                        <a:t>億円</a:t>
                      </a:r>
                    </a:p>
                  </a:txBody>
                  <a:tcPr marL="82935" marR="82935" marT="41468" marB="41468" anchor="ctr">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8102896"/>
                  </a:ext>
                </a:extLst>
              </a:tr>
              <a:tr h="439475">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ja-JP" altLang="en-US" sz="1400" dirty="0"/>
                        <a:t>米国債</a:t>
                      </a:r>
                    </a:p>
                  </a:txBody>
                  <a:tcPr marL="82935" marR="82935" marT="41468" marB="41468" anchor="ctr">
                    <a:lnL w="12700" cmpd="sng">
                      <a:solidFill>
                        <a:sysClr val="window" lastClr="FFFFFF"/>
                      </a:solidFill>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ja-JP" altLang="en-US" sz="1400" dirty="0"/>
                        <a:t>３</a:t>
                      </a:r>
                    </a:p>
                  </a:txBody>
                  <a:tcPr marL="82935" marR="82935" marT="41468" marB="41468" anchor="ctr">
                    <a:lnL w="12700" cmpd="sng">
                      <a:solidFill>
                        <a:sysClr val="window" lastClr="FFFFFF"/>
                      </a:solidFill>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dirty="0"/>
                        <a:t>242 </a:t>
                      </a:r>
                      <a:r>
                        <a:rPr kumimoji="1" lang="ja-JP" altLang="en-US" sz="1400" dirty="0"/>
                        <a:t>億円</a:t>
                      </a:r>
                    </a:p>
                  </a:txBody>
                  <a:tcPr marL="82935" marR="82935" marT="41468" marB="41468" anchor="ctr">
                    <a:lnL w="12700" cmpd="sng">
                      <a:solidFill>
                        <a:sysClr val="window" lastClr="FFFFFF"/>
                      </a:solidFill>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06403051"/>
                  </a:ext>
                </a:extLst>
              </a:tr>
              <a:tr h="439475">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dirty="0"/>
                        <a:t>J-REIT</a:t>
                      </a:r>
                      <a:endParaRPr kumimoji="1" lang="ja-JP" altLang="en-US" sz="1400" dirty="0"/>
                    </a:p>
                  </a:txBody>
                  <a:tcPr marL="82935" marR="82935" marT="41468" marB="41468" anchor="ctr">
                    <a:lnL w="12700" cmpd="sng">
                      <a:solidFill>
                        <a:sysClr val="window" lastClr="FFFFFF"/>
                      </a:solidFill>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ja-JP" altLang="en-US" sz="1400" dirty="0"/>
                        <a:t>１</a:t>
                      </a:r>
                    </a:p>
                  </a:txBody>
                  <a:tcPr marL="82935" marR="82935" marT="41468" marB="41468" anchor="ctr">
                    <a:lnL w="12700" cmpd="sng">
                      <a:solidFill>
                        <a:sysClr val="window" lastClr="FFFFFF"/>
                      </a:solidFill>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dirty="0"/>
                        <a:t>12 </a:t>
                      </a:r>
                      <a:r>
                        <a:rPr kumimoji="1" lang="ja-JP" altLang="en-US" sz="1400" dirty="0"/>
                        <a:t>億円</a:t>
                      </a:r>
                    </a:p>
                  </a:txBody>
                  <a:tcPr marL="82935" marR="82935" marT="41468" marB="41468" anchor="ctr">
                    <a:lnL w="12700" cmpd="sng">
                      <a:solidFill>
                        <a:sysClr val="window" lastClr="FFFFFF"/>
                      </a:solidFill>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442395"/>
                  </a:ext>
                </a:extLst>
              </a:tr>
              <a:tr h="439475">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ja-JP" altLang="en-US" sz="1400" b="1" dirty="0"/>
                        <a:t>合計</a:t>
                      </a:r>
                    </a:p>
                  </a:txBody>
                  <a:tcPr marL="82935" marR="82935" marT="41468" marB="41468" anchor="ctr">
                    <a:lnL w="12700" cmpd="sng">
                      <a:solidFill>
                        <a:sysClr val="window" lastClr="FFFFFF"/>
                      </a:solidFill>
                    </a:lnL>
                    <a:lnR w="12700" cap="flat" cmpd="sng" algn="ctr">
                      <a:solidFill>
                        <a:sysClr val="window" lastClr="FFFFFF"/>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b="1" dirty="0"/>
                        <a:t>14</a:t>
                      </a:r>
                      <a:r>
                        <a:rPr kumimoji="1" lang="ja-JP" altLang="en-US" sz="1400" b="1" i="0" u="none" strike="noStrike" kern="1200" cap="none" spc="0" normalizeH="0" baseline="0" noProof="0" dirty="0">
                          <a:ln>
                            <a:noFill/>
                          </a:ln>
                          <a:solidFill>
                            <a:srgbClr val="000000"/>
                          </a:solidFill>
                          <a:effectLst/>
                          <a:uLnTx/>
                          <a:uFillTx/>
                          <a:latin typeface="+mn-lt"/>
                          <a:ea typeface="+mn-ea"/>
                          <a:cs typeface="+mn-cs"/>
                        </a:rPr>
                        <a:t> </a:t>
                      </a:r>
                      <a:endParaRPr kumimoji="1" lang="ja-JP" altLang="en-US" sz="1400" b="1" dirty="0"/>
                    </a:p>
                  </a:txBody>
                  <a:tcPr marL="82935" marR="82935" marT="41468" marB="41468"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b="1" dirty="0"/>
                        <a:t>609 </a:t>
                      </a:r>
                      <a:r>
                        <a:rPr kumimoji="1" lang="ja-JP" altLang="en-US" sz="1400" b="1" dirty="0"/>
                        <a:t>億円</a:t>
                      </a:r>
                    </a:p>
                  </a:txBody>
                  <a:tcPr marL="82935" marR="82935" marT="41468" marB="41468" anchor="ctr">
                    <a:lnL w="12700" cap="flat" cmpd="sng" algn="ctr">
                      <a:solidFill>
                        <a:sysClr val="window" lastClr="FFFFFF"/>
                      </a:solidFill>
                      <a:prstDash val="solid"/>
                      <a:round/>
                      <a:headEnd type="none" w="med" len="med"/>
                      <a:tailEnd type="none" w="med" len="med"/>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1737866"/>
                  </a:ext>
                </a:extLst>
              </a:tr>
            </a:tbl>
          </a:graphicData>
        </a:graphic>
      </p:graphicFrame>
      <p:sp>
        <p:nvSpPr>
          <p:cNvPr id="7" name="テキスト ボックス 6">
            <a:extLst>
              <a:ext uri="{FF2B5EF4-FFF2-40B4-BE49-F238E27FC236}">
                <a16:creationId xmlns:a16="http://schemas.microsoft.com/office/drawing/2014/main" id="{06E760F6-B85F-11C2-4670-351AD9859646}"/>
              </a:ext>
            </a:extLst>
          </p:cNvPr>
          <p:cNvSpPr txBox="1"/>
          <p:nvPr/>
        </p:nvSpPr>
        <p:spPr>
          <a:xfrm>
            <a:off x="157540" y="755668"/>
            <a:ext cx="4859489" cy="369332"/>
          </a:xfrm>
          <a:prstGeom prst="rect">
            <a:avLst/>
          </a:prstGeom>
          <a:noFill/>
        </p:spPr>
        <p:txBody>
          <a:bodyPr wrap="square">
            <a:spAutoFit/>
          </a:bodyPr>
          <a:lstStyle/>
          <a:p>
            <a:pPr defTabSz="829361">
              <a:defRPr/>
            </a:pPr>
            <a:r>
              <a:rPr kumimoji="1" lang="ja-JP" altLang="en-US" b="1" u="sng" kern="0" dirty="0">
                <a:solidFill>
                  <a:prstClr val="black"/>
                </a:solidFill>
              </a:rPr>
              <a:t>日本のアクティブ</a:t>
            </a:r>
            <a:r>
              <a:rPr kumimoji="1" lang="en-US" altLang="ja-JP" b="1" u="sng" kern="0" dirty="0">
                <a:solidFill>
                  <a:prstClr val="black"/>
                </a:solidFill>
              </a:rPr>
              <a:t>ETF</a:t>
            </a:r>
            <a:r>
              <a:rPr kumimoji="1" lang="ja-JP" altLang="en-US" b="1" u="sng" kern="0" dirty="0">
                <a:solidFill>
                  <a:prstClr val="black"/>
                </a:solidFill>
              </a:rPr>
              <a:t>の純資産残高の推移</a:t>
            </a:r>
            <a:endParaRPr lang="ja-JP" altLang="en-US" b="1" u="sng" kern="0" dirty="0">
              <a:solidFill>
                <a:prstClr val="black"/>
              </a:solidFill>
            </a:endParaRPr>
          </a:p>
        </p:txBody>
      </p:sp>
      <p:cxnSp>
        <p:nvCxnSpPr>
          <p:cNvPr id="3" name="直線コネクタ 2">
            <a:extLst>
              <a:ext uri="{FF2B5EF4-FFF2-40B4-BE49-F238E27FC236}">
                <a16:creationId xmlns:a16="http://schemas.microsoft.com/office/drawing/2014/main" id="{336FBC28-1C35-187C-1F3F-BA74CF6BC7BC}"/>
              </a:ext>
            </a:extLst>
          </p:cNvPr>
          <p:cNvCxnSpPr>
            <a:cxnSpLocks/>
          </p:cNvCxnSpPr>
          <p:nvPr/>
        </p:nvCxnSpPr>
        <p:spPr>
          <a:xfrm flipH="1">
            <a:off x="6770078" y="2226257"/>
            <a:ext cx="693922" cy="196509"/>
          </a:xfrm>
          <a:prstGeom prst="line">
            <a:avLst/>
          </a:prstGeom>
          <a:noFill/>
          <a:ln w="6350" cap="flat" cmpd="sng" algn="ctr">
            <a:solidFill>
              <a:srgbClr val="E50012"/>
            </a:solidFill>
            <a:prstDash val="solid"/>
            <a:miter lim="800000"/>
          </a:ln>
          <a:effectLst/>
        </p:spPr>
      </p:cxnSp>
      <p:cxnSp>
        <p:nvCxnSpPr>
          <p:cNvPr id="8" name="直線コネクタ 7">
            <a:extLst>
              <a:ext uri="{FF2B5EF4-FFF2-40B4-BE49-F238E27FC236}">
                <a16:creationId xmlns:a16="http://schemas.microsoft.com/office/drawing/2014/main" id="{E4D0EAD0-32CB-502B-BF64-BFBB1A5B31AE}"/>
              </a:ext>
            </a:extLst>
          </p:cNvPr>
          <p:cNvCxnSpPr>
            <a:cxnSpLocks/>
            <a:stCxn id="5" idx="1"/>
          </p:cNvCxnSpPr>
          <p:nvPr/>
        </p:nvCxnSpPr>
        <p:spPr>
          <a:xfrm flipH="1">
            <a:off x="6770078" y="2583687"/>
            <a:ext cx="693922" cy="485313"/>
          </a:xfrm>
          <a:prstGeom prst="line">
            <a:avLst/>
          </a:prstGeom>
          <a:noFill/>
          <a:ln w="6350" cap="flat" cmpd="sng" algn="ctr">
            <a:solidFill>
              <a:srgbClr val="0A586C"/>
            </a:solidFill>
            <a:prstDash val="solid"/>
            <a:miter lim="800000"/>
          </a:ln>
          <a:effectLst/>
        </p:spPr>
      </p:cxnSp>
      <p:cxnSp>
        <p:nvCxnSpPr>
          <p:cNvPr id="10" name="直線コネクタ 9">
            <a:extLst>
              <a:ext uri="{FF2B5EF4-FFF2-40B4-BE49-F238E27FC236}">
                <a16:creationId xmlns:a16="http://schemas.microsoft.com/office/drawing/2014/main" id="{07C64B95-E161-7607-A521-6B939C4F5755}"/>
              </a:ext>
            </a:extLst>
          </p:cNvPr>
          <p:cNvCxnSpPr>
            <a:cxnSpLocks/>
          </p:cNvCxnSpPr>
          <p:nvPr/>
        </p:nvCxnSpPr>
        <p:spPr>
          <a:xfrm flipH="1">
            <a:off x="6770078" y="3069000"/>
            <a:ext cx="693922" cy="541383"/>
          </a:xfrm>
          <a:prstGeom prst="line">
            <a:avLst/>
          </a:prstGeom>
          <a:noFill/>
          <a:ln w="6350" cap="flat" cmpd="sng" algn="ctr">
            <a:solidFill>
              <a:srgbClr val="F2B469"/>
            </a:solidFill>
            <a:prstDash val="solid"/>
            <a:miter lim="800000"/>
          </a:ln>
          <a:effectLst/>
        </p:spPr>
      </p:cxnSp>
      <p:graphicFrame>
        <p:nvGraphicFramePr>
          <p:cNvPr id="13" name="表 12">
            <a:extLst>
              <a:ext uri="{FF2B5EF4-FFF2-40B4-BE49-F238E27FC236}">
                <a16:creationId xmlns:a16="http://schemas.microsoft.com/office/drawing/2014/main" id="{5FA945A2-5743-85EE-77D6-72ECDC188DD0}"/>
              </a:ext>
            </a:extLst>
          </p:cNvPr>
          <p:cNvGraphicFramePr>
            <a:graphicFrameLocks noGrp="1"/>
          </p:cNvGraphicFramePr>
          <p:nvPr>
            <p:extLst>
              <p:ext uri="{D42A27DB-BD31-4B8C-83A1-F6EECF244321}">
                <p14:modId xmlns:p14="http://schemas.microsoft.com/office/powerpoint/2010/main" val="1129473605"/>
              </p:ext>
            </p:extLst>
          </p:nvPr>
        </p:nvGraphicFramePr>
        <p:xfrm>
          <a:off x="552000" y="4892508"/>
          <a:ext cx="10893979" cy="1599444"/>
        </p:xfrm>
        <a:graphic>
          <a:graphicData uri="http://schemas.openxmlformats.org/drawingml/2006/table">
            <a:tbl>
              <a:tblPr firstRow="1" bandRow="1"/>
              <a:tblGrid>
                <a:gridCol w="2430888">
                  <a:extLst>
                    <a:ext uri="{9D8B030D-6E8A-4147-A177-3AD203B41FA5}">
                      <a16:colId xmlns:a16="http://schemas.microsoft.com/office/drawing/2014/main" val="3329218080"/>
                    </a:ext>
                  </a:extLst>
                </a:gridCol>
                <a:gridCol w="3738762">
                  <a:extLst>
                    <a:ext uri="{9D8B030D-6E8A-4147-A177-3AD203B41FA5}">
                      <a16:colId xmlns:a16="http://schemas.microsoft.com/office/drawing/2014/main" val="1158085622"/>
                    </a:ext>
                  </a:extLst>
                </a:gridCol>
                <a:gridCol w="4724329">
                  <a:extLst>
                    <a:ext uri="{9D8B030D-6E8A-4147-A177-3AD203B41FA5}">
                      <a16:colId xmlns:a16="http://schemas.microsoft.com/office/drawing/2014/main" val="3440537082"/>
                    </a:ext>
                  </a:extLst>
                </a:gridCol>
              </a:tblGrid>
              <a:tr h="533148">
                <a:tc>
                  <a:txBody>
                    <a:bodyPr/>
                    <a:lstStyle>
                      <a:lvl1pPr marL="0" algn="l" defTabSz="914400" rtl="0" eaLnBrk="1" latinLnBrk="0" hangingPunct="1">
                        <a:defRPr sz="1800" b="1" kern="1200">
                          <a:solidFill>
                            <a:schemeClr val="lt1"/>
                          </a:solidFill>
                          <a:latin typeface="メイリオ"/>
                          <a:ea typeface="メイリオ"/>
                        </a:defRPr>
                      </a:lvl1pPr>
                      <a:lvl2pPr marL="457200" algn="l" defTabSz="914400" rtl="0" eaLnBrk="1" latinLnBrk="0" hangingPunct="1">
                        <a:defRPr sz="1800" b="1" kern="1200">
                          <a:solidFill>
                            <a:schemeClr val="lt1"/>
                          </a:solidFill>
                          <a:latin typeface="メイリオ"/>
                          <a:ea typeface="メイリオ"/>
                        </a:defRPr>
                      </a:lvl2pPr>
                      <a:lvl3pPr marL="914400" algn="l" defTabSz="914400" rtl="0" eaLnBrk="1" latinLnBrk="0" hangingPunct="1">
                        <a:defRPr sz="1800" b="1" kern="1200">
                          <a:solidFill>
                            <a:schemeClr val="lt1"/>
                          </a:solidFill>
                          <a:latin typeface="メイリオ"/>
                          <a:ea typeface="メイリオ"/>
                        </a:defRPr>
                      </a:lvl3pPr>
                      <a:lvl4pPr marL="1371600" algn="l" defTabSz="914400" rtl="0" eaLnBrk="1" latinLnBrk="0" hangingPunct="1">
                        <a:defRPr sz="1800" b="1" kern="1200">
                          <a:solidFill>
                            <a:schemeClr val="lt1"/>
                          </a:solidFill>
                          <a:latin typeface="メイリオ"/>
                          <a:ea typeface="メイリオ"/>
                        </a:defRPr>
                      </a:lvl4pPr>
                      <a:lvl5pPr marL="1828800" algn="l" defTabSz="914400" rtl="0" eaLnBrk="1" latinLnBrk="0" hangingPunct="1">
                        <a:defRPr sz="1800" b="1" kern="1200">
                          <a:solidFill>
                            <a:schemeClr val="lt1"/>
                          </a:solidFill>
                          <a:latin typeface="メイリオ"/>
                          <a:ea typeface="メイリオ"/>
                        </a:defRPr>
                      </a:lvl5pPr>
                      <a:lvl6pPr marL="2286000" algn="l" defTabSz="914400" rtl="0" eaLnBrk="1" latinLnBrk="0" hangingPunct="1">
                        <a:defRPr sz="1800" b="1" kern="1200">
                          <a:solidFill>
                            <a:schemeClr val="lt1"/>
                          </a:solidFill>
                          <a:latin typeface="メイリオ"/>
                          <a:ea typeface="メイリオ"/>
                        </a:defRPr>
                      </a:lvl6pPr>
                      <a:lvl7pPr marL="2743200" algn="l" defTabSz="914400" rtl="0" eaLnBrk="1" latinLnBrk="0" hangingPunct="1">
                        <a:defRPr sz="1800" b="1" kern="1200">
                          <a:solidFill>
                            <a:schemeClr val="lt1"/>
                          </a:solidFill>
                          <a:latin typeface="メイリオ"/>
                          <a:ea typeface="メイリオ"/>
                        </a:defRPr>
                      </a:lvl7pPr>
                      <a:lvl8pPr marL="3200400" algn="l" defTabSz="914400" rtl="0" eaLnBrk="1" latinLnBrk="0" hangingPunct="1">
                        <a:defRPr sz="1800" b="1" kern="1200">
                          <a:solidFill>
                            <a:schemeClr val="lt1"/>
                          </a:solidFill>
                          <a:latin typeface="メイリオ"/>
                          <a:ea typeface="メイリオ"/>
                        </a:defRPr>
                      </a:lvl8pPr>
                      <a:lvl9pPr marL="3657600" algn="l" defTabSz="914400" rtl="0" eaLnBrk="1" latinLnBrk="0" hangingPunct="1">
                        <a:defRPr sz="1800" b="1" kern="1200">
                          <a:solidFill>
                            <a:schemeClr val="lt1"/>
                          </a:solidFill>
                          <a:latin typeface="メイリオ"/>
                          <a:ea typeface="メイリオ"/>
                        </a:defRPr>
                      </a:lvl9pPr>
                    </a:lstStyle>
                    <a:p>
                      <a:pPr algn="ctr"/>
                      <a:endParaRPr kumimoji="1" lang="ja-JP" altLang="en-US" sz="1400" dirty="0"/>
                    </a:p>
                  </a:txBody>
                  <a:tcPr marL="82935" marR="82935" marT="41468" marB="41468"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A586C"/>
                    </a:solidFill>
                  </a:tcPr>
                </a:tc>
                <a:tc>
                  <a:txBody>
                    <a:bodyPr/>
                    <a:lstStyle>
                      <a:lvl1pPr marL="0" algn="l" defTabSz="914400" rtl="0" eaLnBrk="1" latinLnBrk="0" hangingPunct="1">
                        <a:defRPr sz="1800" b="1" kern="1200">
                          <a:solidFill>
                            <a:schemeClr val="lt1"/>
                          </a:solidFill>
                          <a:latin typeface="メイリオ"/>
                          <a:ea typeface="メイリオ"/>
                        </a:defRPr>
                      </a:lvl1pPr>
                      <a:lvl2pPr marL="457200" algn="l" defTabSz="914400" rtl="0" eaLnBrk="1" latinLnBrk="0" hangingPunct="1">
                        <a:defRPr sz="1800" b="1" kern="1200">
                          <a:solidFill>
                            <a:schemeClr val="lt1"/>
                          </a:solidFill>
                          <a:latin typeface="メイリオ"/>
                          <a:ea typeface="メイリオ"/>
                        </a:defRPr>
                      </a:lvl2pPr>
                      <a:lvl3pPr marL="914400" algn="l" defTabSz="914400" rtl="0" eaLnBrk="1" latinLnBrk="0" hangingPunct="1">
                        <a:defRPr sz="1800" b="1" kern="1200">
                          <a:solidFill>
                            <a:schemeClr val="lt1"/>
                          </a:solidFill>
                          <a:latin typeface="メイリオ"/>
                          <a:ea typeface="メイリオ"/>
                        </a:defRPr>
                      </a:lvl3pPr>
                      <a:lvl4pPr marL="1371600" algn="l" defTabSz="914400" rtl="0" eaLnBrk="1" latinLnBrk="0" hangingPunct="1">
                        <a:defRPr sz="1800" b="1" kern="1200">
                          <a:solidFill>
                            <a:schemeClr val="lt1"/>
                          </a:solidFill>
                          <a:latin typeface="メイリオ"/>
                          <a:ea typeface="メイリオ"/>
                        </a:defRPr>
                      </a:lvl4pPr>
                      <a:lvl5pPr marL="1828800" algn="l" defTabSz="914400" rtl="0" eaLnBrk="1" latinLnBrk="0" hangingPunct="1">
                        <a:defRPr sz="1800" b="1" kern="1200">
                          <a:solidFill>
                            <a:schemeClr val="lt1"/>
                          </a:solidFill>
                          <a:latin typeface="メイリオ"/>
                          <a:ea typeface="メイリオ"/>
                        </a:defRPr>
                      </a:lvl5pPr>
                      <a:lvl6pPr marL="2286000" algn="l" defTabSz="914400" rtl="0" eaLnBrk="1" latinLnBrk="0" hangingPunct="1">
                        <a:defRPr sz="1800" b="1" kern="1200">
                          <a:solidFill>
                            <a:schemeClr val="lt1"/>
                          </a:solidFill>
                          <a:latin typeface="メイリオ"/>
                          <a:ea typeface="メイリオ"/>
                        </a:defRPr>
                      </a:lvl6pPr>
                      <a:lvl7pPr marL="2743200" algn="l" defTabSz="914400" rtl="0" eaLnBrk="1" latinLnBrk="0" hangingPunct="1">
                        <a:defRPr sz="1800" b="1" kern="1200">
                          <a:solidFill>
                            <a:schemeClr val="lt1"/>
                          </a:solidFill>
                          <a:latin typeface="メイリオ"/>
                          <a:ea typeface="メイリオ"/>
                        </a:defRPr>
                      </a:lvl7pPr>
                      <a:lvl8pPr marL="3200400" algn="l" defTabSz="914400" rtl="0" eaLnBrk="1" latinLnBrk="0" hangingPunct="1">
                        <a:defRPr sz="1800" b="1" kern="1200">
                          <a:solidFill>
                            <a:schemeClr val="lt1"/>
                          </a:solidFill>
                          <a:latin typeface="メイリオ"/>
                          <a:ea typeface="メイリオ"/>
                        </a:defRPr>
                      </a:lvl8pPr>
                      <a:lvl9pPr marL="3657600" algn="l" defTabSz="914400" rtl="0" eaLnBrk="1" latinLnBrk="0" hangingPunct="1">
                        <a:defRPr sz="1800" b="1" kern="1200">
                          <a:solidFill>
                            <a:schemeClr val="lt1"/>
                          </a:solidFill>
                          <a:latin typeface="メイリオ"/>
                          <a:ea typeface="メイリオ"/>
                        </a:defRPr>
                      </a:lvl9pPr>
                    </a:lstStyle>
                    <a:p>
                      <a:pPr algn="ctr"/>
                      <a:r>
                        <a:rPr kumimoji="1" lang="ja-JP" altLang="en-US" sz="1400" dirty="0"/>
                        <a:t>銘柄数割合</a:t>
                      </a:r>
                      <a:endParaRPr kumimoji="1" lang="en-US" altLang="ja-JP" sz="1400" dirty="0"/>
                    </a:p>
                    <a:p>
                      <a:pPr algn="ctr"/>
                      <a:r>
                        <a:rPr kumimoji="1" lang="ja-JP" altLang="en-US" sz="1400" dirty="0"/>
                        <a:t>（アクティブ </a:t>
                      </a:r>
                      <a:r>
                        <a:rPr kumimoji="1" lang="en-US" altLang="ja-JP" sz="1400" dirty="0"/>
                        <a:t>/ </a:t>
                      </a:r>
                      <a:r>
                        <a:rPr kumimoji="1" lang="ja-JP" altLang="en-US" sz="1400" dirty="0"/>
                        <a:t>全体）</a:t>
                      </a:r>
                    </a:p>
                  </a:txBody>
                  <a:tcPr marL="82935" marR="82935" marT="41468" marB="41468"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A586C"/>
                    </a:solidFill>
                  </a:tcPr>
                </a:tc>
                <a:tc>
                  <a:txBody>
                    <a:bodyPr/>
                    <a:lstStyle>
                      <a:lvl1pPr marL="0" algn="l" defTabSz="914400" rtl="0" eaLnBrk="1" latinLnBrk="0" hangingPunct="1">
                        <a:defRPr sz="1800" b="1" kern="1200">
                          <a:solidFill>
                            <a:schemeClr val="lt1"/>
                          </a:solidFill>
                          <a:latin typeface="メイリオ"/>
                          <a:ea typeface="メイリオ"/>
                        </a:defRPr>
                      </a:lvl1pPr>
                      <a:lvl2pPr marL="457200" algn="l" defTabSz="914400" rtl="0" eaLnBrk="1" latinLnBrk="0" hangingPunct="1">
                        <a:defRPr sz="1800" b="1" kern="1200">
                          <a:solidFill>
                            <a:schemeClr val="lt1"/>
                          </a:solidFill>
                          <a:latin typeface="メイリオ"/>
                          <a:ea typeface="メイリオ"/>
                        </a:defRPr>
                      </a:lvl2pPr>
                      <a:lvl3pPr marL="914400" algn="l" defTabSz="914400" rtl="0" eaLnBrk="1" latinLnBrk="0" hangingPunct="1">
                        <a:defRPr sz="1800" b="1" kern="1200">
                          <a:solidFill>
                            <a:schemeClr val="lt1"/>
                          </a:solidFill>
                          <a:latin typeface="メイリオ"/>
                          <a:ea typeface="メイリオ"/>
                        </a:defRPr>
                      </a:lvl3pPr>
                      <a:lvl4pPr marL="1371600" algn="l" defTabSz="914400" rtl="0" eaLnBrk="1" latinLnBrk="0" hangingPunct="1">
                        <a:defRPr sz="1800" b="1" kern="1200">
                          <a:solidFill>
                            <a:schemeClr val="lt1"/>
                          </a:solidFill>
                          <a:latin typeface="メイリオ"/>
                          <a:ea typeface="メイリオ"/>
                        </a:defRPr>
                      </a:lvl4pPr>
                      <a:lvl5pPr marL="1828800" algn="l" defTabSz="914400" rtl="0" eaLnBrk="1" latinLnBrk="0" hangingPunct="1">
                        <a:defRPr sz="1800" b="1" kern="1200">
                          <a:solidFill>
                            <a:schemeClr val="lt1"/>
                          </a:solidFill>
                          <a:latin typeface="メイリオ"/>
                          <a:ea typeface="メイリオ"/>
                        </a:defRPr>
                      </a:lvl5pPr>
                      <a:lvl6pPr marL="2286000" algn="l" defTabSz="914400" rtl="0" eaLnBrk="1" latinLnBrk="0" hangingPunct="1">
                        <a:defRPr sz="1800" b="1" kern="1200">
                          <a:solidFill>
                            <a:schemeClr val="lt1"/>
                          </a:solidFill>
                          <a:latin typeface="メイリオ"/>
                          <a:ea typeface="メイリオ"/>
                        </a:defRPr>
                      </a:lvl6pPr>
                      <a:lvl7pPr marL="2743200" algn="l" defTabSz="914400" rtl="0" eaLnBrk="1" latinLnBrk="0" hangingPunct="1">
                        <a:defRPr sz="1800" b="1" kern="1200">
                          <a:solidFill>
                            <a:schemeClr val="lt1"/>
                          </a:solidFill>
                          <a:latin typeface="メイリオ"/>
                          <a:ea typeface="メイリオ"/>
                        </a:defRPr>
                      </a:lvl7pPr>
                      <a:lvl8pPr marL="3200400" algn="l" defTabSz="914400" rtl="0" eaLnBrk="1" latinLnBrk="0" hangingPunct="1">
                        <a:defRPr sz="1800" b="1" kern="1200">
                          <a:solidFill>
                            <a:schemeClr val="lt1"/>
                          </a:solidFill>
                          <a:latin typeface="メイリオ"/>
                          <a:ea typeface="メイリオ"/>
                        </a:defRPr>
                      </a:lvl8pPr>
                      <a:lvl9pPr marL="3657600" algn="l" defTabSz="914400" rtl="0" eaLnBrk="1" latinLnBrk="0" hangingPunct="1">
                        <a:defRPr sz="1800" b="1" kern="1200">
                          <a:solidFill>
                            <a:schemeClr val="lt1"/>
                          </a:solidFill>
                          <a:latin typeface="メイリオ"/>
                          <a:ea typeface="メイリオ"/>
                        </a:defRPr>
                      </a:lvl9pPr>
                    </a:lstStyle>
                    <a:p>
                      <a:pPr algn="ctr"/>
                      <a:r>
                        <a:rPr kumimoji="1" lang="ja-JP" altLang="en-US" sz="1400" dirty="0"/>
                        <a:t>純資産残高割合</a:t>
                      </a:r>
                      <a:endParaRPr kumimoji="1" lang="en-US" altLang="ja-JP" sz="14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t>（アクティブ </a:t>
                      </a:r>
                      <a:r>
                        <a:rPr kumimoji="1" lang="en-US" altLang="ja-JP" sz="1400" dirty="0"/>
                        <a:t>/ </a:t>
                      </a:r>
                      <a:r>
                        <a:rPr kumimoji="1" lang="ja-JP" altLang="en-US" sz="1400" dirty="0"/>
                        <a:t>全体）</a:t>
                      </a:r>
                    </a:p>
                  </a:txBody>
                  <a:tcPr marL="82935" marR="82935" marT="41468" marB="41468"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0A586C"/>
                    </a:solidFill>
                  </a:tcPr>
                </a:tc>
                <a:extLst>
                  <a:ext uri="{0D108BD9-81ED-4DB2-BD59-A6C34878D82A}">
                    <a16:rowId xmlns:a16="http://schemas.microsoft.com/office/drawing/2014/main" val="4006594499"/>
                  </a:ext>
                </a:extLst>
              </a:tr>
              <a:tr h="533148">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ja-JP" altLang="en-US" sz="1400" dirty="0"/>
                        <a:t>世界全体</a:t>
                      </a:r>
                    </a:p>
                  </a:txBody>
                  <a:tcPr marL="82935" marR="82935" marT="41468" marB="41468" anchor="ctr">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b="1" dirty="0">
                          <a:solidFill>
                            <a:srgbClr val="FF0000"/>
                          </a:solidFill>
                        </a:rPr>
                        <a:t>29 </a:t>
                      </a:r>
                      <a:r>
                        <a:rPr kumimoji="1" lang="ja-JP" altLang="en-US" sz="1400" b="1" dirty="0">
                          <a:solidFill>
                            <a:srgbClr val="FF0000"/>
                          </a:solidFill>
                        </a:rPr>
                        <a:t>％</a:t>
                      </a:r>
                      <a:endParaRPr kumimoji="1" lang="en-US" altLang="ja-JP" sz="1400" b="1" dirty="0">
                        <a:solidFill>
                          <a:srgbClr val="FF0000"/>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t>（</a:t>
                      </a:r>
                      <a:r>
                        <a:rPr kumimoji="1" lang="en-US" altLang="ja-JP" sz="1200" dirty="0"/>
                        <a:t>3,590 / 12,422</a:t>
                      </a:r>
                      <a:r>
                        <a:rPr kumimoji="1" lang="ja-JP" altLang="en-US" sz="1200" dirty="0"/>
                        <a:t>）</a:t>
                      </a:r>
                    </a:p>
                  </a:txBody>
                  <a:tcPr marL="82935" marR="82935" marT="41468" marB="41468" anchor="ctr">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b="1" dirty="0">
                          <a:solidFill>
                            <a:srgbClr val="FF0000"/>
                          </a:solidFill>
                        </a:rPr>
                        <a:t>9 </a:t>
                      </a:r>
                      <a:r>
                        <a:rPr kumimoji="1" lang="ja-JP" altLang="en-US" sz="1400" b="1" dirty="0">
                          <a:solidFill>
                            <a:srgbClr val="FF0000"/>
                          </a:solidFill>
                        </a:rPr>
                        <a:t>％</a:t>
                      </a:r>
                      <a:endParaRPr kumimoji="1" lang="en-US" altLang="ja-JP" sz="1400" b="1" dirty="0">
                        <a:solidFill>
                          <a:srgbClr val="FF0000"/>
                        </a:solidFill>
                      </a:endParaRPr>
                    </a:p>
                    <a:p>
                      <a:pPr algn="ctr"/>
                      <a:r>
                        <a:rPr kumimoji="1" lang="ja-JP" altLang="en-US" sz="1200" dirty="0"/>
                        <a:t>（</a:t>
                      </a:r>
                      <a:r>
                        <a:rPr kumimoji="1" lang="en-US" altLang="ja-JP" sz="1200" dirty="0"/>
                        <a:t>1.3</a:t>
                      </a:r>
                      <a:r>
                        <a:rPr kumimoji="1" lang="ja-JP" altLang="en-US" sz="1200" dirty="0"/>
                        <a:t>兆＄</a:t>
                      </a:r>
                      <a:r>
                        <a:rPr kumimoji="1" lang="en-US" altLang="ja-JP" sz="1200" dirty="0"/>
                        <a:t>/15.2</a:t>
                      </a:r>
                      <a:r>
                        <a:rPr kumimoji="1" lang="ja-JP" altLang="en-US" sz="1200" dirty="0"/>
                        <a:t>兆＄）</a:t>
                      </a:r>
                    </a:p>
                  </a:txBody>
                  <a:tcPr marL="82935" marR="82935" marT="41468" marB="41468" anchor="ctr">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8102896"/>
                  </a:ext>
                </a:extLst>
              </a:tr>
              <a:tr h="533148">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ja-JP" altLang="en-US" sz="1400" dirty="0"/>
                        <a:t>日本</a:t>
                      </a:r>
                    </a:p>
                  </a:txBody>
                  <a:tcPr marL="82935" marR="82935" marT="41468" marB="41468" anchor="ctr">
                    <a:lnL w="12700" cmpd="sng">
                      <a:solidFill>
                        <a:sysClr val="window" lastClr="FFFFFF"/>
                      </a:solidFill>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b="1" dirty="0">
                          <a:solidFill>
                            <a:srgbClr val="FF0000"/>
                          </a:solidFill>
                        </a:rPr>
                        <a:t>4 %</a:t>
                      </a:r>
                    </a:p>
                    <a:p>
                      <a:pPr algn="ctr"/>
                      <a:r>
                        <a:rPr kumimoji="1" lang="en-US" altLang="ja-JP" sz="1200" dirty="0"/>
                        <a:t>(14 / 363)</a:t>
                      </a:r>
                      <a:endParaRPr kumimoji="1" lang="ja-JP" altLang="en-US" sz="1200" dirty="0"/>
                    </a:p>
                  </a:txBody>
                  <a:tcPr marL="82935" marR="82935" marT="41468" marB="41468" anchor="ctr">
                    <a:lnL w="12700" cmpd="sng">
                      <a:solidFill>
                        <a:sysClr val="window" lastClr="FFFFFF"/>
                      </a:solidFill>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メイリオ"/>
                          <a:ea typeface="メイリオ"/>
                        </a:defRPr>
                      </a:lvl1pPr>
                      <a:lvl2pPr marL="457200" algn="l" defTabSz="914400" rtl="0" eaLnBrk="1" latinLnBrk="0" hangingPunct="1">
                        <a:defRPr sz="1800" kern="1200">
                          <a:solidFill>
                            <a:schemeClr val="dk1"/>
                          </a:solidFill>
                          <a:latin typeface="メイリオ"/>
                          <a:ea typeface="メイリオ"/>
                        </a:defRPr>
                      </a:lvl2pPr>
                      <a:lvl3pPr marL="914400" algn="l" defTabSz="914400" rtl="0" eaLnBrk="1" latinLnBrk="0" hangingPunct="1">
                        <a:defRPr sz="1800" kern="1200">
                          <a:solidFill>
                            <a:schemeClr val="dk1"/>
                          </a:solidFill>
                          <a:latin typeface="メイリオ"/>
                          <a:ea typeface="メイリオ"/>
                        </a:defRPr>
                      </a:lvl3pPr>
                      <a:lvl4pPr marL="1371600" algn="l" defTabSz="914400" rtl="0" eaLnBrk="1" latinLnBrk="0" hangingPunct="1">
                        <a:defRPr sz="1800" kern="1200">
                          <a:solidFill>
                            <a:schemeClr val="dk1"/>
                          </a:solidFill>
                          <a:latin typeface="メイリオ"/>
                          <a:ea typeface="メイリオ"/>
                        </a:defRPr>
                      </a:lvl4pPr>
                      <a:lvl5pPr marL="1828800" algn="l" defTabSz="914400" rtl="0" eaLnBrk="1" latinLnBrk="0" hangingPunct="1">
                        <a:defRPr sz="1800" kern="1200">
                          <a:solidFill>
                            <a:schemeClr val="dk1"/>
                          </a:solidFill>
                          <a:latin typeface="メイリオ"/>
                          <a:ea typeface="メイリオ"/>
                        </a:defRPr>
                      </a:lvl5pPr>
                      <a:lvl6pPr marL="2286000" algn="l" defTabSz="914400" rtl="0" eaLnBrk="1" latinLnBrk="0" hangingPunct="1">
                        <a:defRPr sz="1800" kern="1200">
                          <a:solidFill>
                            <a:schemeClr val="dk1"/>
                          </a:solidFill>
                          <a:latin typeface="メイリオ"/>
                          <a:ea typeface="メイリオ"/>
                        </a:defRPr>
                      </a:lvl6pPr>
                      <a:lvl7pPr marL="2743200" algn="l" defTabSz="914400" rtl="0" eaLnBrk="1" latinLnBrk="0" hangingPunct="1">
                        <a:defRPr sz="1800" kern="1200">
                          <a:solidFill>
                            <a:schemeClr val="dk1"/>
                          </a:solidFill>
                          <a:latin typeface="メイリオ"/>
                          <a:ea typeface="メイリオ"/>
                        </a:defRPr>
                      </a:lvl7pPr>
                      <a:lvl8pPr marL="3200400" algn="l" defTabSz="914400" rtl="0" eaLnBrk="1" latinLnBrk="0" hangingPunct="1">
                        <a:defRPr sz="1800" kern="1200">
                          <a:solidFill>
                            <a:schemeClr val="dk1"/>
                          </a:solidFill>
                          <a:latin typeface="メイリオ"/>
                          <a:ea typeface="メイリオ"/>
                        </a:defRPr>
                      </a:lvl8pPr>
                      <a:lvl9pPr marL="3657600" algn="l" defTabSz="914400" rtl="0" eaLnBrk="1" latinLnBrk="0" hangingPunct="1">
                        <a:defRPr sz="1800" kern="1200">
                          <a:solidFill>
                            <a:schemeClr val="dk1"/>
                          </a:solidFill>
                          <a:latin typeface="メイリオ"/>
                          <a:ea typeface="メイリオ"/>
                        </a:defRPr>
                      </a:lvl9pPr>
                    </a:lstStyle>
                    <a:p>
                      <a:pPr algn="ctr"/>
                      <a:r>
                        <a:rPr kumimoji="1" lang="en-US" altLang="ja-JP" sz="1400" b="1" dirty="0">
                          <a:solidFill>
                            <a:srgbClr val="FF0000"/>
                          </a:solidFill>
                        </a:rPr>
                        <a:t>0.07 %</a:t>
                      </a:r>
                    </a:p>
                    <a:p>
                      <a:pPr algn="ctr"/>
                      <a:r>
                        <a:rPr kumimoji="1" lang="en-US" altLang="ja-JP" sz="1200" dirty="0"/>
                        <a:t>(609</a:t>
                      </a:r>
                      <a:r>
                        <a:rPr kumimoji="1" lang="ja-JP" altLang="en-US" sz="1200" dirty="0"/>
                        <a:t>億円</a:t>
                      </a:r>
                      <a:r>
                        <a:rPr kumimoji="1" lang="en-US" altLang="ja-JP" sz="1200" dirty="0"/>
                        <a:t>/ 876,847</a:t>
                      </a:r>
                      <a:r>
                        <a:rPr kumimoji="1" lang="ja-JP" altLang="en-US" sz="1200" dirty="0"/>
                        <a:t>億円）</a:t>
                      </a:r>
                    </a:p>
                  </a:txBody>
                  <a:tcPr marL="82935" marR="82935" marT="41468" marB="41468" anchor="ctr">
                    <a:lnL w="12700" cmpd="sng">
                      <a:solidFill>
                        <a:sysClr val="window" lastClr="FFFFFF"/>
                      </a:solidFill>
                    </a:lnL>
                    <a:lnR w="12700" cmpd="sng">
                      <a:solidFill>
                        <a:sysClr val="window" lastClr="FFFFFF"/>
                      </a:solidFill>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06403051"/>
                  </a:ext>
                </a:extLst>
              </a:tr>
            </a:tbl>
          </a:graphicData>
        </a:graphic>
      </p:graphicFrame>
      <p:sp>
        <p:nvSpPr>
          <p:cNvPr id="15" name="テキスト ボックス 14">
            <a:extLst>
              <a:ext uri="{FF2B5EF4-FFF2-40B4-BE49-F238E27FC236}">
                <a16:creationId xmlns:a16="http://schemas.microsoft.com/office/drawing/2014/main" id="{623C8DAC-F6E4-CE08-6CED-6783C5075764}"/>
              </a:ext>
            </a:extLst>
          </p:cNvPr>
          <p:cNvSpPr txBox="1"/>
          <p:nvPr/>
        </p:nvSpPr>
        <p:spPr>
          <a:xfrm>
            <a:off x="192000" y="4460508"/>
            <a:ext cx="6336000" cy="369332"/>
          </a:xfrm>
          <a:prstGeom prst="rect">
            <a:avLst/>
          </a:prstGeom>
          <a:noFill/>
        </p:spPr>
        <p:txBody>
          <a:bodyPr wrap="square">
            <a:spAutoFit/>
          </a:bodyPr>
          <a:lstStyle/>
          <a:p>
            <a:pPr defTabSz="829361">
              <a:defRPr/>
            </a:pPr>
            <a:r>
              <a:rPr kumimoji="1" lang="en-US" altLang="ja-JP" b="1" u="sng" kern="0" dirty="0">
                <a:solidFill>
                  <a:prstClr val="black"/>
                </a:solidFill>
              </a:rPr>
              <a:t>ETF</a:t>
            </a:r>
            <a:r>
              <a:rPr kumimoji="1" lang="ja-JP" altLang="en-US" b="1" u="sng" kern="0" dirty="0">
                <a:solidFill>
                  <a:prstClr val="black"/>
                </a:solidFill>
              </a:rPr>
              <a:t>全体におけるアクティブ</a:t>
            </a:r>
            <a:r>
              <a:rPr kumimoji="1" lang="en-US" altLang="ja-JP" b="1" u="sng" kern="0" dirty="0">
                <a:solidFill>
                  <a:prstClr val="black"/>
                </a:solidFill>
              </a:rPr>
              <a:t>ETF</a:t>
            </a:r>
            <a:r>
              <a:rPr kumimoji="1" lang="ja-JP" altLang="en-US" b="1" u="sng" kern="0" dirty="0">
                <a:solidFill>
                  <a:prstClr val="black"/>
                </a:solidFill>
              </a:rPr>
              <a:t>の割合（世界との比較）</a:t>
            </a:r>
            <a:endParaRPr lang="ja-JP" altLang="en-US" b="1" u="sng" kern="0" dirty="0">
              <a:solidFill>
                <a:prstClr val="black"/>
              </a:solidFill>
            </a:endParaRPr>
          </a:p>
        </p:txBody>
      </p:sp>
      <p:sp>
        <p:nvSpPr>
          <p:cNvPr id="28" name="テキスト ボックス 27">
            <a:extLst>
              <a:ext uri="{FF2B5EF4-FFF2-40B4-BE49-F238E27FC236}">
                <a16:creationId xmlns:a16="http://schemas.microsoft.com/office/drawing/2014/main" id="{5FB5B24C-C9EA-09E6-90CC-61AFEAEB4876}"/>
              </a:ext>
            </a:extLst>
          </p:cNvPr>
          <p:cNvSpPr txBox="1"/>
          <p:nvPr/>
        </p:nvSpPr>
        <p:spPr>
          <a:xfrm>
            <a:off x="9120000" y="3692077"/>
            <a:ext cx="2668631" cy="261610"/>
          </a:xfrm>
          <a:prstGeom prst="rect">
            <a:avLst/>
          </a:prstGeom>
          <a:noFill/>
        </p:spPr>
        <p:txBody>
          <a:bodyPr wrap="square">
            <a:spAutoFit/>
          </a:bodyPr>
          <a:lstStyle/>
          <a:p>
            <a:pPr defTabSz="829361">
              <a:defRPr/>
            </a:pPr>
            <a:r>
              <a:rPr kumimoji="1" lang="en-US" altLang="ja-JP" sz="1100" kern="0" dirty="0">
                <a:solidFill>
                  <a:prstClr val="black"/>
                </a:solidFill>
              </a:rPr>
              <a:t>(2025</a:t>
            </a:r>
            <a:r>
              <a:rPr kumimoji="1" lang="ja-JP" altLang="en-US" sz="1100" kern="0" dirty="0">
                <a:solidFill>
                  <a:prstClr val="black"/>
                </a:solidFill>
              </a:rPr>
              <a:t>年</a:t>
            </a:r>
            <a:r>
              <a:rPr kumimoji="1" lang="en-US" altLang="ja-JP" sz="1100" kern="0" dirty="0">
                <a:solidFill>
                  <a:prstClr val="black"/>
                </a:solidFill>
              </a:rPr>
              <a:t>4</a:t>
            </a:r>
            <a:r>
              <a:rPr kumimoji="1" lang="ja-JP" altLang="en-US" sz="1100" kern="0" dirty="0">
                <a:solidFill>
                  <a:prstClr val="black"/>
                </a:solidFill>
              </a:rPr>
              <a:t>月末時点、ソース：</a:t>
            </a:r>
            <a:r>
              <a:rPr kumimoji="1" lang="en-US" altLang="ja-JP" sz="1100" kern="0" dirty="0">
                <a:solidFill>
                  <a:prstClr val="black"/>
                </a:solidFill>
              </a:rPr>
              <a:t>BBG</a:t>
            </a:r>
            <a:r>
              <a:rPr kumimoji="1" lang="ja-JP" altLang="en-US" sz="1100" kern="0" dirty="0">
                <a:solidFill>
                  <a:prstClr val="black"/>
                </a:solidFill>
              </a:rPr>
              <a:t>）</a:t>
            </a:r>
            <a:endParaRPr lang="ja-JP" altLang="en-US" sz="1100" kern="0" dirty="0">
              <a:solidFill>
                <a:prstClr val="black"/>
              </a:solidFill>
            </a:endParaRPr>
          </a:p>
        </p:txBody>
      </p:sp>
      <p:sp>
        <p:nvSpPr>
          <p:cNvPr id="29" name="テキスト ボックス 28">
            <a:extLst>
              <a:ext uri="{FF2B5EF4-FFF2-40B4-BE49-F238E27FC236}">
                <a16:creationId xmlns:a16="http://schemas.microsoft.com/office/drawing/2014/main" id="{537F1005-C453-21A9-85FE-678E4FC89BB1}"/>
              </a:ext>
            </a:extLst>
          </p:cNvPr>
          <p:cNvSpPr txBox="1"/>
          <p:nvPr/>
        </p:nvSpPr>
        <p:spPr>
          <a:xfrm>
            <a:off x="8616000" y="6551390"/>
            <a:ext cx="3585979" cy="261610"/>
          </a:xfrm>
          <a:prstGeom prst="rect">
            <a:avLst/>
          </a:prstGeom>
          <a:noFill/>
        </p:spPr>
        <p:txBody>
          <a:bodyPr wrap="square">
            <a:spAutoFit/>
          </a:bodyPr>
          <a:lstStyle/>
          <a:p>
            <a:pPr defTabSz="829361">
              <a:defRPr/>
            </a:pPr>
            <a:r>
              <a:rPr kumimoji="1" lang="en-US" altLang="ja-JP" sz="1100" kern="0" dirty="0">
                <a:solidFill>
                  <a:prstClr val="black"/>
                </a:solidFill>
              </a:rPr>
              <a:t>(2025</a:t>
            </a:r>
            <a:r>
              <a:rPr kumimoji="1" lang="ja-JP" altLang="en-US" sz="1100" kern="0" dirty="0">
                <a:solidFill>
                  <a:prstClr val="black"/>
                </a:solidFill>
              </a:rPr>
              <a:t>年</a:t>
            </a:r>
            <a:r>
              <a:rPr kumimoji="1" lang="en-US" altLang="ja-JP" sz="1100" kern="0" dirty="0">
                <a:solidFill>
                  <a:prstClr val="black"/>
                </a:solidFill>
              </a:rPr>
              <a:t>4</a:t>
            </a:r>
            <a:r>
              <a:rPr kumimoji="1" lang="ja-JP" altLang="en-US" sz="1100" kern="0" dirty="0">
                <a:solidFill>
                  <a:prstClr val="black"/>
                </a:solidFill>
              </a:rPr>
              <a:t>月末時点、ソース：</a:t>
            </a:r>
            <a:r>
              <a:rPr kumimoji="1" lang="en-US" altLang="ja-JP" sz="1100" kern="0" dirty="0">
                <a:solidFill>
                  <a:prstClr val="black"/>
                </a:solidFill>
              </a:rPr>
              <a:t>BBG</a:t>
            </a:r>
            <a:r>
              <a:rPr kumimoji="1" lang="ja-JP" altLang="en-US" sz="1100" kern="0" dirty="0">
                <a:solidFill>
                  <a:prstClr val="black"/>
                </a:solidFill>
              </a:rPr>
              <a:t>・</a:t>
            </a:r>
            <a:r>
              <a:rPr kumimoji="1" lang="en-US" altLang="ja-JP" sz="1100" kern="0" dirty="0">
                <a:solidFill>
                  <a:prstClr val="black"/>
                </a:solidFill>
              </a:rPr>
              <a:t>ETFGI</a:t>
            </a:r>
            <a:r>
              <a:rPr kumimoji="1" lang="ja-JP" altLang="en-US" sz="1100" kern="0" dirty="0">
                <a:solidFill>
                  <a:prstClr val="black"/>
                </a:solidFill>
              </a:rPr>
              <a:t>）</a:t>
            </a:r>
            <a:endParaRPr lang="ja-JP" altLang="en-US" sz="1100" kern="0" dirty="0">
              <a:solidFill>
                <a:prstClr val="black"/>
              </a:solidFill>
            </a:endParaRPr>
          </a:p>
        </p:txBody>
      </p:sp>
    </p:spTree>
    <p:extLst>
      <p:ext uri="{BB962C8B-B14F-4D97-AF65-F5344CB8AC3E}">
        <p14:creationId xmlns:p14="http://schemas.microsoft.com/office/powerpoint/2010/main" val="610401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943B0A40-606D-580F-3372-760DF01184B1}"/>
              </a:ext>
            </a:extLst>
          </p:cNvPr>
          <p:cNvSpPr txBox="1">
            <a:spLocks/>
          </p:cNvSpPr>
          <p:nvPr/>
        </p:nvSpPr>
        <p:spPr>
          <a:xfrm>
            <a:off x="262848" y="135288"/>
            <a:ext cx="9869784" cy="39968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rgbClr val="262626"/>
                </a:solidFill>
                <a:latin typeface="+mj-ea"/>
                <a:ea typeface="+mj-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ja-JP" altLang="en-US" sz="2400" dirty="0">
                <a:latin typeface="+mj-lt"/>
                <a:ea typeface="+mj-ea"/>
              </a:rPr>
              <a:t>アクティブ</a:t>
            </a:r>
            <a:r>
              <a:rPr lang="en-US" altLang="ja-JP" sz="2400" dirty="0">
                <a:latin typeface="+mj-lt"/>
                <a:ea typeface="+mj-ea"/>
              </a:rPr>
              <a:t>ETF</a:t>
            </a:r>
            <a:r>
              <a:rPr lang="ja-JP" altLang="en-US" sz="2400" dirty="0">
                <a:latin typeface="+mj-lt"/>
                <a:ea typeface="+mj-ea"/>
              </a:rPr>
              <a:t>制度改正（１）</a:t>
            </a:r>
            <a:endParaRPr lang="en-US" dirty="0"/>
          </a:p>
        </p:txBody>
      </p:sp>
      <p:sp>
        <p:nvSpPr>
          <p:cNvPr id="3" name="テキスト ボックス 2">
            <a:extLst>
              <a:ext uri="{FF2B5EF4-FFF2-40B4-BE49-F238E27FC236}">
                <a16:creationId xmlns:a16="http://schemas.microsoft.com/office/drawing/2014/main" id="{2A7F9578-52D2-DFC2-D5C1-A16C8F1DDFC4}"/>
              </a:ext>
            </a:extLst>
          </p:cNvPr>
          <p:cNvSpPr txBox="1"/>
          <p:nvPr/>
        </p:nvSpPr>
        <p:spPr>
          <a:xfrm>
            <a:off x="256461" y="1155697"/>
            <a:ext cx="2815539" cy="3137302"/>
          </a:xfrm>
          <a:prstGeom prst="rect">
            <a:avLst/>
          </a:prstGeom>
          <a:noFill/>
          <a:ln w="6350">
            <a:solidFill>
              <a:schemeClr val="bg1">
                <a:lumMod val="50000"/>
              </a:schemeClr>
            </a:solidFill>
          </a:ln>
        </p:spPr>
        <p:txBody>
          <a:bodyPr wrap="square" lIns="108000" tIns="108000" rIns="108000" bIns="108000" anchor="ctr">
            <a:noAutofit/>
          </a:bodyPr>
          <a:lstStyle/>
          <a:p>
            <a:pPr marL="285750" marR="0" lvl="0" indent="-285750" defTabSz="914400" eaLnBrk="1" fontAlgn="auto" latinLnBrk="0" hangingPunct="1">
              <a:lnSpc>
                <a:spcPts val="2100"/>
              </a:lnSpc>
              <a:spcBef>
                <a:spcPts val="0"/>
              </a:spcBef>
              <a:spcAft>
                <a:spcPts val="0"/>
              </a:spcAft>
              <a:buClr>
                <a:srgbClr val="021228"/>
              </a:buClr>
              <a:buSzPct val="80000"/>
              <a:buFont typeface="Wingdings" panose="05000000000000000000" pitchFamily="2" charset="2"/>
              <a:buChar char="ü"/>
              <a:tabLst/>
              <a:defRPr/>
            </a:pPr>
            <a:r>
              <a:rPr lang="ja-JP" altLang="en-US" sz="1400" kern="0" dirty="0">
                <a:solidFill>
                  <a:srgbClr val="0C0C0C"/>
                </a:solidFill>
                <a:latin typeface="Meiryo UI" panose="020B0604030504040204" pitchFamily="50" charset="-128"/>
                <a:ea typeface="Meiryo UI" panose="020B0604030504040204" pitchFamily="50" charset="-128"/>
              </a:rPr>
              <a:t>デリバティブ利用は、</a:t>
            </a:r>
            <a:r>
              <a:rPr kumimoji="0" lang="ja-JP" altLang="en-US" sz="1400" b="0" i="0" u="none"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rPr>
              <a:t>ヘッジ目的又は 原資産代替目的に限定 （新</a:t>
            </a:r>
            <a:r>
              <a:rPr kumimoji="0" lang="en-US" altLang="ja-JP" sz="1400" b="0" i="0" u="none"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rPr>
              <a:t>NISA</a:t>
            </a:r>
            <a:r>
              <a:rPr kumimoji="0" lang="ja-JP" altLang="en-US" sz="1400" b="0" i="0" u="none"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rPr>
              <a:t>と同様</a:t>
            </a:r>
            <a:r>
              <a:rPr lang="ja-JP" altLang="en-US" sz="1400" kern="0" dirty="0">
                <a:solidFill>
                  <a:srgbClr val="0C0C0C"/>
                </a:solidFill>
                <a:latin typeface="Meiryo UI" panose="020B0604030504040204" pitchFamily="50" charset="-128"/>
                <a:ea typeface="Meiryo UI" panose="020B0604030504040204" pitchFamily="50" charset="-128"/>
              </a:rPr>
              <a:t>の規制）</a:t>
            </a:r>
            <a:endParaRPr kumimoji="0" lang="en-US" altLang="ja-JP" sz="1400" b="0" i="0" u="none"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798CCB3A-D0F6-F118-FC6A-6678D7BA76DF}"/>
              </a:ext>
            </a:extLst>
          </p:cNvPr>
          <p:cNvSpPr/>
          <p:nvPr/>
        </p:nvSpPr>
        <p:spPr>
          <a:xfrm>
            <a:off x="272999" y="765000"/>
            <a:ext cx="2815539" cy="360000"/>
          </a:xfrm>
          <a:prstGeom prst="rect">
            <a:avLst/>
          </a:prstGeom>
          <a:solidFill>
            <a:srgbClr val="A9A9A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kumimoji="1" lang="ja-JP" altLang="en-US" sz="1600" b="1" dirty="0">
                <a:solidFill>
                  <a:schemeClr val="bg1"/>
                </a:solidFill>
              </a:rPr>
              <a:t>現行制度</a:t>
            </a:r>
          </a:p>
        </p:txBody>
      </p:sp>
      <p:sp>
        <p:nvSpPr>
          <p:cNvPr id="8" name="テキスト ボックス 7">
            <a:extLst>
              <a:ext uri="{FF2B5EF4-FFF2-40B4-BE49-F238E27FC236}">
                <a16:creationId xmlns:a16="http://schemas.microsoft.com/office/drawing/2014/main" id="{5C01402A-5110-654D-5231-7CE7F0C11058}"/>
              </a:ext>
            </a:extLst>
          </p:cNvPr>
          <p:cNvSpPr txBox="1"/>
          <p:nvPr/>
        </p:nvSpPr>
        <p:spPr>
          <a:xfrm>
            <a:off x="3359999" y="1155696"/>
            <a:ext cx="8352001" cy="3137303"/>
          </a:xfrm>
          <a:prstGeom prst="rect">
            <a:avLst/>
          </a:prstGeom>
          <a:noFill/>
          <a:ln w="6350">
            <a:solidFill>
              <a:schemeClr val="bg1">
                <a:lumMod val="50000"/>
              </a:schemeClr>
            </a:solidFill>
          </a:ln>
        </p:spPr>
        <p:txBody>
          <a:bodyPr wrap="square" lIns="108000" tIns="108000" rIns="108000" bIns="108000" anchor="ctr">
            <a:noAutofit/>
          </a:bodyPr>
          <a:lstStyle/>
          <a:p>
            <a:pPr marL="285750" marR="0" lvl="0" indent="-285750" defTabSz="914400" eaLnBrk="1" fontAlgn="auto" latinLnBrk="0" hangingPunct="1">
              <a:lnSpc>
                <a:spcPts val="2400"/>
              </a:lnSpc>
              <a:spcBef>
                <a:spcPts val="0"/>
              </a:spcBef>
              <a:spcAft>
                <a:spcPts val="0"/>
              </a:spcAft>
              <a:buClr>
                <a:srgbClr val="021228"/>
              </a:buClr>
              <a:buSzPct val="80000"/>
              <a:buFont typeface="Wingdings" panose="05000000000000000000" pitchFamily="2" charset="2"/>
              <a:buChar char="ü"/>
              <a:tabLst/>
              <a:defRPr/>
            </a:pPr>
            <a:r>
              <a:rPr lang="ja-JP" altLang="en-US" sz="1400" kern="0" dirty="0">
                <a:solidFill>
                  <a:srgbClr val="0C0C0C"/>
                </a:solidFill>
                <a:latin typeface="Meiryo UI" panose="020B0604030504040204" pitchFamily="50" charset="-128"/>
                <a:ea typeface="Meiryo UI" panose="020B0604030504040204" pitchFamily="50" charset="-128"/>
              </a:rPr>
              <a:t>デリバティブ利用は、</a:t>
            </a:r>
            <a:r>
              <a:rPr lang="ja-JP" altLang="en-US" sz="1400" b="1" u="sng" kern="0" dirty="0">
                <a:solidFill>
                  <a:srgbClr val="0C0C0C"/>
                </a:solidFill>
                <a:latin typeface="Meiryo UI" panose="020B0604030504040204" pitchFamily="50" charset="-128"/>
                <a:ea typeface="Meiryo UI" panose="020B0604030504040204" pitchFamily="50" charset="-128"/>
              </a:rPr>
              <a:t>以下の商品に該当する利用方法を除き、可能</a:t>
            </a:r>
            <a:r>
              <a:rPr lang="ja-JP" altLang="en-US" sz="1400" kern="0" dirty="0">
                <a:solidFill>
                  <a:srgbClr val="0C0C0C"/>
                </a:solidFill>
                <a:latin typeface="Meiryo UI" panose="020B0604030504040204" pitchFamily="50" charset="-128"/>
                <a:ea typeface="Meiryo UI" panose="020B0604030504040204" pitchFamily="50" charset="-128"/>
              </a:rPr>
              <a:t>とする</a:t>
            </a:r>
            <a:endParaRPr lang="en-US" altLang="ja-JP" sz="1400" kern="0" dirty="0">
              <a:solidFill>
                <a:srgbClr val="0C0C0C"/>
              </a:solidFill>
              <a:latin typeface="Meiryo UI" panose="020B0604030504040204" pitchFamily="50" charset="-128"/>
              <a:ea typeface="Meiryo UI" panose="020B0604030504040204" pitchFamily="50" charset="-128"/>
            </a:endParaRPr>
          </a:p>
          <a:p>
            <a:pPr marR="0" lvl="0" defTabSz="914400" eaLnBrk="1" fontAlgn="auto" latinLnBrk="0" hangingPunct="1">
              <a:lnSpc>
                <a:spcPts val="2400"/>
              </a:lnSpc>
              <a:spcBef>
                <a:spcPts val="0"/>
              </a:spcBef>
              <a:spcAft>
                <a:spcPts val="0"/>
              </a:spcAft>
              <a:buClr>
                <a:srgbClr val="021228"/>
              </a:buClr>
              <a:buSzPct val="80000"/>
              <a:tabLst/>
              <a:defRPr/>
            </a:pPr>
            <a:r>
              <a:rPr kumimoji="1" lang="ja-JP" altLang="en-US" sz="1400" b="1" dirty="0">
                <a:latin typeface="Meiryo UI" panose="020B0604030504040204" pitchFamily="50" charset="-128"/>
                <a:ea typeface="Meiryo UI" panose="020B0604030504040204" pitchFamily="50" charset="-128"/>
              </a:rPr>
              <a:t>　　　（上場できない商品）</a:t>
            </a:r>
            <a:endParaRPr kumimoji="1" lang="en-US" altLang="ja-JP" sz="1400" b="1" dirty="0">
              <a:latin typeface="Meiryo UI" panose="020B0604030504040204" pitchFamily="50" charset="-128"/>
              <a:ea typeface="Meiryo UI" panose="020B0604030504040204" pitchFamily="50" charset="-128"/>
            </a:endParaRPr>
          </a:p>
          <a:p>
            <a:pPr marL="742950" lvl="1" indent="-285750">
              <a:lnSpc>
                <a:spcPts val="2100"/>
              </a:lnSpc>
              <a:buClr>
                <a:srgbClr val="021228"/>
              </a:buClr>
              <a:buSzPct val="80000"/>
              <a:buFontTx/>
              <a:buChar char="×"/>
              <a:defRPr/>
            </a:pPr>
            <a:r>
              <a:rPr kumimoji="1" lang="ja-JP" altLang="en-US" sz="1400" dirty="0">
                <a:latin typeface="Meiryo UI" panose="020B0604030504040204" pitchFamily="50" charset="-128"/>
                <a:ea typeface="Meiryo UI" panose="020B0604030504040204" pitchFamily="50" charset="-128"/>
              </a:rPr>
              <a:t>ブル・ベア型の商品</a:t>
            </a:r>
            <a:endParaRPr kumimoji="1" lang="en-US" altLang="ja-JP" sz="1400" dirty="0">
              <a:latin typeface="Meiryo UI" panose="020B0604030504040204" pitchFamily="50" charset="-128"/>
              <a:ea typeface="Meiryo UI" panose="020B0604030504040204" pitchFamily="50" charset="-128"/>
            </a:endParaRPr>
          </a:p>
          <a:p>
            <a:pPr marL="742950" lvl="1" indent="-285750">
              <a:lnSpc>
                <a:spcPts val="2100"/>
              </a:lnSpc>
              <a:buClr>
                <a:srgbClr val="021228"/>
              </a:buClr>
              <a:buSzPct val="80000"/>
              <a:buFontTx/>
              <a:buChar char="×"/>
              <a:defRPr/>
            </a:pPr>
            <a:r>
              <a:rPr kumimoji="1" lang="ja-JP" altLang="en-US" sz="1400" dirty="0">
                <a:solidFill>
                  <a:schemeClr val="dk1"/>
                </a:solidFill>
              </a:rPr>
              <a:t>複雑な仕組債と同様の商品性を有する</a:t>
            </a:r>
            <a:r>
              <a:rPr kumimoji="1" lang="ja-JP" altLang="en-US" sz="1400" kern="1200" dirty="0">
                <a:solidFill>
                  <a:schemeClr val="dk1"/>
                </a:solidFill>
              </a:rPr>
              <a:t>商品</a:t>
            </a:r>
            <a:endParaRPr kumimoji="1" lang="en-US" altLang="ja-JP" sz="1400" kern="1200" dirty="0">
              <a:solidFill>
                <a:schemeClr val="dk1"/>
              </a:solidFill>
            </a:endParaRPr>
          </a:p>
          <a:p>
            <a:pPr marL="742950" lvl="1" indent="-285750">
              <a:lnSpc>
                <a:spcPts val="2100"/>
              </a:lnSpc>
              <a:buClr>
                <a:srgbClr val="021228"/>
              </a:buClr>
              <a:buSzPct val="80000"/>
              <a:buFontTx/>
              <a:buChar char="×"/>
              <a:defRPr/>
            </a:pPr>
            <a:r>
              <a:rPr kumimoji="1" lang="ja-JP" altLang="en-US" sz="1400" kern="1200" dirty="0">
                <a:solidFill>
                  <a:schemeClr val="dk1"/>
                </a:solidFill>
              </a:rPr>
              <a:t>通貨選択型の商品</a:t>
            </a:r>
            <a:endParaRPr kumimoji="1" lang="en-US" altLang="ja-JP" sz="1400" kern="1200" dirty="0">
              <a:solidFill>
                <a:schemeClr val="dk1"/>
              </a:solidFill>
            </a:endParaRPr>
          </a:p>
          <a:p>
            <a:pPr marL="742950" lvl="1" indent="-285750">
              <a:lnSpc>
                <a:spcPts val="2100"/>
              </a:lnSpc>
              <a:buClr>
                <a:srgbClr val="021228"/>
              </a:buClr>
              <a:buSzPct val="80000"/>
              <a:buFontTx/>
              <a:buChar char="×"/>
              <a:defRPr/>
            </a:pPr>
            <a:r>
              <a:rPr kumimoji="1" lang="ja-JP" altLang="en-US" sz="1400" dirty="0">
                <a:latin typeface="Meiryo UI" panose="020B0604030504040204" pitchFamily="50" charset="-128"/>
                <a:ea typeface="Meiryo UI" panose="020B0604030504040204" pitchFamily="50" charset="-128"/>
              </a:rPr>
              <a:t>その他基準価額の変動に係るリスク及び複雑性の観点から当取引所が適当でないと認めた商品</a:t>
            </a:r>
            <a:endParaRPr kumimoji="1" lang="en-US" altLang="ja-JP" sz="1400" dirty="0">
              <a:latin typeface="Meiryo UI" panose="020B0604030504040204" pitchFamily="50" charset="-128"/>
              <a:ea typeface="Meiryo UI" panose="020B0604030504040204" pitchFamily="50" charset="-128"/>
            </a:endParaRPr>
          </a:p>
          <a:p>
            <a:pPr marL="285750" marR="0" lvl="0" indent="-285750" algn="l" defTabSz="914400" rtl="0" eaLnBrk="1" fontAlgn="auto" latinLnBrk="0" hangingPunct="1">
              <a:lnSpc>
                <a:spcPts val="2100"/>
              </a:lnSpc>
              <a:spcBef>
                <a:spcPts val="0"/>
              </a:spcBef>
              <a:spcAft>
                <a:spcPts val="0"/>
              </a:spcAft>
              <a:buClr>
                <a:srgbClr val="021228"/>
              </a:buClr>
              <a:buSzPct val="80000"/>
              <a:buFont typeface="Wingdings" panose="05000000000000000000" pitchFamily="2" charset="2"/>
              <a:buChar char="ü"/>
              <a:tabLst/>
              <a:defRPr/>
            </a:pPr>
            <a:endParaRPr kumimoji="0" lang="en-US" altLang="ja-JP" sz="1400" b="0" i="0" u="none"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cs typeface="+mn-cs"/>
            </a:endParaRPr>
          </a:p>
          <a:p>
            <a:pPr marL="285750" indent="-285750">
              <a:lnSpc>
                <a:spcPts val="2100"/>
              </a:lnSpc>
              <a:buClr>
                <a:srgbClr val="021228"/>
              </a:buClr>
              <a:buSzPct val="80000"/>
              <a:buFont typeface="Wingdings" panose="05000000000000000000" pitchFamily="2" charset="2"/>
              <a:buChar char="ü"/>
              <a:defRPr/>
            </a:pPr>
            <a:r>
              <a:rPr kumimoji="0" lang="ja-JP" altLang="en-US" sz="1400" b="0" i="0" u="none"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rPr>
              <a:t>ヘッジ目的又は原資産代替目的以外でデリバティブ利用を行う場合は</a:t>
            </a:r>
            <a:r>
              <a:rPr lang="ja-JP" altLang="en-US" sz="1400" kern="0" dirty="0">
                <a:solidFill>
                  <a:srgbClr val="0C0C0C"/>
                </a:solidFill>
                <a:latin typeface="Meiryo UI" panose="020B0604030504040204" pitchFamily="50" charset="-128"/>
                <a:ea typeface="Meiryo UI" panose="020B0604030504040204" pitchFamily="50" charset="-128"/>
              </a:rPr>
              <a:t>、</a:t>
            </a:r>
            <a:r>
              <a:rPr kumimoji="0" lang="ja-JP" altLang="en-US" sz="1400" b="0" i="0" u="none"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cs typeface="+mn-cs"/>
              </a:rPr>
              <a:t>「内国アクティブ運用型ＥＴＦの商品特性及び管理会社の運用体制等に関する報告書」において、</a:t>
            </a:r>
            <a:r>
              <a:rPr kumimoji="0" lang="ja-JP" altLang="en-US" sz="1400" b="1" i="0" u="sng"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cs typeface="+mn-cs"/>
              </a:rPr>
              <a:t>デリバティブの利用方針、特徴的なリスク・リターン特性がある場合はその内容及び留意すべき投資スタイルを記載</a:t>
            </a:r>
            <a:endParaRPr kumimoji="0" lang="en-US" altLang="ja-JP" sz="1400" b="1" i="0" u="sng"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cs typeface="+mn-cs"/>
            </a:endParaRPr>
          </a:p>
        </p:txBody>
      </p:sp>
      <p:sp>
        <p:nvSpPr>
          <p:cNvPr id="9" name="正方形/長方形 8">
            <a:extLst>
              <a:ext uri="{FF2B5EF4-FFF2-40B4-BE49-F238E27FC236}">
                <a16:creationId xmlns:a16="http://schemas.microsoft.com/office/drawing/2014/main" id="{CF3AD4A7-9421-7256-E572-6DD3081408D2}"/>
              </a:ext>
            </a:extLst>
          </p:cNvPr>
          <p:cNvSpPr/>
          <p:nvPr/>
        </p:nvSpPr>
        <p:spPr>
          <a:xfrm>
            <a:off x="3359999" y="786446"/>
            <a:ext cx="8352001" cy="33855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6000" rIns="0" bIns="36000" rtlCol="0" anchor="ctr"/>
          <a:lstStyle/>
          <a:p>
            <a:pPr algn="ctr"/>
            <a:r>
              <a:rPr kumimoji="1" lang="ja-JP" altLang="en-US" sz="1600" b="1" dirty="0">
                <a:solidFill>
                  <a:schemeClr val="bg1"/>
                </a:solidFill>
              </a:rPr>
              <a:t>改正後の制度概要</a:t>
            </a:r>
          </a:p>
        </p:txBody>
      </p:sp>
      <p:sp>
        <p:nvSpPr>
          <p:cNvPr id="10" name="二等辺三角形 9">
            <a:extLst>
              <a:ext uri="{FF2B5EF4-FFF2-40B4-BE49-F238E27FC236}">
                <a16:creationId xmlns:a16="http://schemas.microsoft.com/office/drawing/2014/main" id="{10E18CEE-47E8-8A17-261F-B1E2FD740B32}"/>
              </a:ext>
            </a:extLst>
          </p:cNvPr>
          <p:cNvSpPr/>
          <p:nvPr/>
        </p:nvSpPr>
        <p:spPr>
          <a:xfrm rot="16200000" flipH="1" flipV="1">
            <a:off x="2794761" y="2719761"/>
            <a:ext cx="842477" cy="14399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89394570-5BEF-DBDF-E276-A13457DEB4FE}"/>
              </a:ext>
            </a:extLst>
          </p:cNvPr>
          <p:cNvSpPr txBox="1"/>
          <p:nvPr/>
        </p:nvSpPr>
        <p:spPr>
          <a:xfrm>
            <a:off x="256462" y="4509000"/>
            <a:ext cx="2815538" cy="2004183"/>
          </a:xfrm>
          <a:prstGeom prst="rect">
            <a:avLst/>
          </a:prstGeom>
          <a:noFill/>
          <a:ln w="6350">
            <a:solidFill>
              <a:schemeClr val="bg1">
                <a:lumMod val="50000"/>
              </a:schemeClr>
            </a:solidFill>
          </a:ln>
        </p:spPr>
        <p:txBody>
          <a:bodyPr wrap="square" lIns="108000" tIns="108000" rIns="108000" bIns="108000" anchor="ctr">
            <a:noAutofit/>
          </a:bodyPr>
          <a:lstStyle/>
          <a:p>
            <a:pPr marL="285750" indent="-285750">
              <a:lnSpc>
                <a:spcPts val="2100"/>
              </a:lnSpc>
              <a:buClr>
                <a:srgbClr val="021228"/>
              </a:buClr>
              <a:buSzPct val="80000"/>
              <a:buFont typeface="Wingdings" panose="05000000000000000000" pitchFamily="2" charset="2"/>
              <a:buChar char="ü"/>
              <a:defRPr/>
            </a:pPr>
            <a:r>
              <a:rPr lang="ja-JP" altLang="en-US" sz="1400" kern="0" dirty="0">
                <a:solidFill>
                  <a:srgbClr val="0C0C0C"/>
                </a:solidFill>
                <a:latin typeface="Meiryo UI" panose="020B0604030504040204" pitchFamily="50" charset="-128"/>
                <a:ea typeface="Meiryo UI" panose="020B0604030504040204" pitchFamily="50" charset="-128"/>
              </a:rPr>
              <a:t>同一銘柄への投資を</a:t>
            </a:r>
            <a:r>
              <a:rPr kumimoji="1" lang="en-US" altLang="ja-JP" sz="1400" kern="1200" dirty="0">
                <a:solidFill>
                  <a:schemeClr val="dk1"/>
                </a:solidFill>
                <a:latin typeface="Meiryo UI" panose="020B0604030504040204" pitchFamily="50" charset="-128"/>
                <a:ea typeface="Meiryo UI" panose="020B0604030504040204" pitchFamily="50" charset="-128"/>
              </a:rPr>
              <a:t>ETF</a:t>
            </a:r>
            <a:r>
              <a:rPr kumimoji="1" lang="ja-JP" altLang="en-US" sz="1400" kern="1200" dirty="0">
                <a:solidFill>
                  <a:schemeClr val="dk1"/>
                </a:solidFill>
                <a:latin typeface="Meiryo UI" panose="020B0604030504040204" pitchFamily="50" charset="-128"/>
                <a:ea typeface="Meiryo UI" panose="020B0604030504040204" pitchFamily="50" charset="-128"/>
              </a:rPr>
              <a:t>の</a:t>
            </a:r>
            <a:r>
              <a:rPr lang="ja-JP" altLang="en-US" sz="1400" kern="0" dirty="0">
                <a:solidFill>
                  <a:srgbClr val="0C0C0C"/>
                </a:solidFill>
                <a:latin typeface="Meiryo UI" panose="020B0604030504040204" pitchFamily="50" charset="-128"/>
                <a:ea typeface="Meiryo UI" panose="020B0604030504040204" pitchFamily="50" charset="-128"/>
              </a:rPr>
              <a:t>純資産の</a:t>
            </a:r>
            <a:r>
              <a:rPr lang="en-US" altLang="ja-JP" sz="1400" kern="0" dirty="0">
                <a:solidFill>
                  <a:srgbClr val="0C0C0C"/>
                </a:solidFill>
                <a:latin typeface="Meiryo UI" panose="020B0604030504040204" pitchFamily="50" charset="-128"/>
                <a:ea typeface="Meiryo UI" panose="020B0604030504040204" pitchFamily="50" charset="-128"/>
              </a:rPr>
              <a:t>10</a:t>
            </a:r>
            <a:r>
              <a:rPr lang="ja-JP" altLang="en-US" sz="1400" kern="0" dirty="0">
                <a:solidFill>
                  <a:srgbClr val="0C0C0C"/>
                </a:solidFill>
                <a:latin typeface="Meiryo UI" panose="020B0604030504040204" pitchFamily="50" charset="-128"/>
                <a:ea typeface="Meiryo UI" panose="020B0604030504040204" pitchFamily="50" charset="-128"/>
              </a:rPr>
              <a:t>％以下まで許容</a:t>
            </a:r>
            <a:endParaRPr lang="en-US" altLang="ja-JP" sz="1400" kern="0" dirty="0">
              <a:solidFill>
                <a:srgbClr val="0C0C0C"/>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D1E3789E-B97F-AF88-840E-6377B8C09237}"/>
              </a:ext>
            </a:extLst>
          </p:cNvPr>
          <p:cNvSpPr txBox="1"/>
          <p:nvPr/>
        </p:nvSpPr>
        <p:spPr>
          <a:xfrm>
            <a:off x="3359999" y="4509000"/>
            <a:ext cx="8352001" cy="2001182"/>
          </a:xfrm>
          <a:prstGeom prst="rect">
            <a:avLst/>
          </a:prstGeom>
          <a:noFill/>
          <a:ln w="6350">
            <a:solidFill>
              <a:schemeClr val="bg1">
                <a:lumMod val="50000"/>
              </a:schemeClr>
            </a:solidFill>
          </a:ln>
        </p:spPr>
        <p:txBody>
          <a:bodyPr wrap="square" lIns="108000" tIns="108000" rIns="108000" bIns="108000" anchor="ctr">
            <a:noAutofit/>
          </a:bodyPr>
          <a:lstStyle/>
          <a:p>
            <a:pPr marL="285750" indent="-285750" algn="l" defTabSz="914400" rtl="0" eaLnBrk="1" latinLnBrk="0" hangingPunct="1">
              <a:lnSpc>
                <a:spcPct val="100000"/>
              </a:lnSpc>
              <a:spcBef>
                <a:spcPts val="1200"/>
              </a:spcBef>
              <a:buFont typeface="Wingdings" panose="05000000000000000000" pitchFamily="2" charset="2"/>
              <a:buChar char="ü"/>
            </a:pPr>
            <a:r>
              <a:rPr kumimoji="1" lang="ja-JP" altLang="en-US" sz="1400" kern="1200" dirty="0">
                <a:solidFill>
                  <a:schemeClr val="dk1"/>
                </a:solidFill>
                <a:latin typeface="Meiryo UI" panose="020B0604030504040204" pitchFamily="50" charset="-128"/>
                <a:ea typeface="Meiryo UI" panose="020B0604030504040204" pitchFamily="50" charset="-128"/>
              </a:rPr>
              <a:t>以下の</a:t>
            </a:r>
            <a:r>
              <a:rPr kumimoji="1" lang="ja-JP" altLang="en-US" sz="1400" dirty="0">
                <a:solidFill>
                  <a:schemeClr val="dk1"/>
                </a:solidFill>
                <a:latin typeface="Meiryo UI" panose="020B0604030504040204" pitchFamily="50" charset="-128"/>
                <a:ea typeface="Meiryo UI" panose="020B0604030504040204" pitchFamily="50" charset="-128"/>
              </a:rPr>
              <a:t>２種類のアクティブ</a:t>
            </a:r>
            <a:r>
              <a:rPr kumimoji="1" lang="en-US" altLang="ja-JP" sz="1400" dirty="0">
                <a:solidFill>
                  <a:schemeClr val="dk1"/>
                </a:solidFill>
                <a:latin typeface="Meiryo UI" panose="020B0604030504040204" pitchFamily="50" charset="-128"/>
                <a:ea typeface="Meiryo UI" panose="020B0604030504040204" pitchFamily="50" charset="-128"/>
              </a:rPr>
              <a:t>ETF</a:t>
            </a:r>
            <a:r>
              <a:rPr kumimoji="1" lang="ja-JP" altLang="en-US" sz="1400" kern="1200" dirty="0">
                <a:solidFill>
                  <a:schemeClr val="dk1"/>
                </a:solidFill>
                <a:latin typeface="Meiryo UI" panose="020B0604030504040204" pitchFamily="50" charset="-128"/>
                <a:ea typeface="Meiryo UI" panose="020B0604030504040204" pitchFamily="50" charset="-128"/>
              </a:rPr>
              <a:t>の上場を可能に</a:t>
            </a:r>
            <a:endParaRPr kumimoji="1" lang="en-US" altLang="ja-JP" sz="1400" kern="1200" dirty="0">
              <a:solidFill>
                <a:schemeClr val="dk1"/>
              </a:solidFill>
              <a:latin typeface="Meiryo UI" panose="020B0604030504040204" pitchFamily="50" charset="-128"/>
              <a:ea typeface="Meiryo UI" panose="020B0604030504040204" pitchFamily="50" charset="-128"/>
            </a:endParaRPr>
          </a:p>
          <a:p>
            <a:pPr marL="342900" indent="-342900" algn="l" defTabSz="914400" rtl="0" eaLnBrk="1" latinLnBrk="0" hangingPunct="1">
              <a:lnSpc>
                <a:spcPct val="100000"/>
              </a:lnSpc>
              <a:spcBef>
                <a:spcPts val="1200"/>
              </a:spcBef>
              <a:buFont typeface="+mj-lt"/>
              <a:buAutoNum type="arabicPeriod"/>
            </a:pPr>
            <a:r>
              <a:rPr lang="ja-JP" altLang="en-US" sz="1400" kern="0" dirty="0">
                <a:solidFill>
                  <a:srgbClr val="0C0C0C"/>
                </a:solidFill>
                <a:latin typeface="Meiryo UI" panose="020B0604030504040204" pitchFamily="50" charset="-128"/>
                <a:ea typeface="Meiryo UI" panose="020B0604030504040204" pitchFamily="50" charset="-128"/>
              </a:rPr>
              <a:t>同一銘柄への投資を</a:t>
            </a:r>
            <a:r>
              <a:rPr kumimoji="1" lang="en-US" altLang="ja-JP" sz="1400" kern="1200" dirty="0">
                <a:solidFill>
                  <a:schemeClr val="dk1"/>
                </a:solidFill>
                <a:latin typeface="Meiryo UI" panose="020B0604030504040204" pitchFamily="50" charset="-128"/>
                <a:ea typeface="Meiryo UI" panose="020B0604030504040204" pitchFamily="50" charset="-128"/>
              </a:rPr>
              <a:t>ETF</a:t>
            </a:r>
            <a:r>
              <a:rPr kumimoji="1" lang="ja-JP" altLang="en-US" sz="1400" kern="1200" dirty="0">
                <a:solidFill>
                  <a:schemeClr val="dk1"/>
                </a:solidFill>
                <a:latin typeface="Meiryo UI" panose="020B0604030504040204" pitchFamily="50" charset="-128"/>
                <a:ea typeface="Meiryo UI" panose="020B0604030504040204" pitchFamily="50" charset="-128"/>
              </a:rPr>
              <a:t>の</a:t>
            </a:r>
            <a:r>
              <a:rPr lang="ja-JP" altLang="en-US" sz="1400" kern="0" dirty="0">
                <a:solidFill>
                  <a:srgbClr val="0C0C0C"/>
                </a:solidFill>
                <a:latin typeface="Meiryo UI" panose="020B0604030504040204" pitchFamily="50" charset="-128"/>
                <a:ea typeface="Meiryo UI" panose="020B0604030504040204" pitchFamily="50" charset="-128"/>
              </a:rPr>
              <a:t>純資産の</a:t>
            </a:r>
            <a:r>
              <a:rPr lang="en-US" altLang="ja-JP" sz="1400" kern="0" dirty="0">
                <a:solidFill>
                  <a:srgbClr val="0C0C0C"/>
                </a:solidFill>
                <a:latin typeface="Meiryo UI" panose="020B0604030504040204" pitchFamily="50" charset="-128"/>
                <a:ea typeface="Meiryo UI" panose="020B0604030504040204" pitchFamily="50" charset="-128"/>
              </a:rPr>
              <a:t>10</a:t>
            </a:r>
            <a:r>
              <a:rPr lang="ja-JP" altLang="en-US" sz="1400" kern="0" dirty="0">
                <a:solidFill>
                  <a:srgbClr val="0C0C0C"/>
                </a:solidFill>
                <a:latin typeface="Meiryo UI" panose="020B0604030504040204" pitchFamily="50" charset="-128"/>
                <a:ea typeface="Meiryo UI" panose="020B0604030504040204" pitchFamily="50" charset="-128"/>
              </a:rPr>
              <a:t>％以下まで許容するもの（現行制度どおり）</a:t>
            </a:r>
            <a:endParaRPr lang="en-US" altLang="ja-JP" sz="1400" kern="0" dirty="0">
              <a:solidFill>
                <a:srgbClr val="0C0C0C"/>
              </a:solidFill>
              <a:latin typeface="Meiryo UI" panose="020B0604030504040204" pitchFamily="50" charset="-128"/>
              <a:ea typeface="Meiryo UI" panose="020B0604030504040204" pitchFamily="50" charset="-128"/>
            </a:endParaRPr>
          </a:p>
          <a:p>
            <a:pPr marL="342900" indent="-342900" algn="l" defTabSz="914400" rtl="0" eaLnBrk="1" latinLnBrk="0" hangingPunct="1">
              <a:lnSpc>
                <a:spcPct val="100000"/>
              </a:lnSpc>
              <a:spcBef>
                <a:spcPts val="1200"/>
              </a:spcBef>
              <a:buFont typeface="+mj-lt"/>
              <a:buAutoNum type="arabicPeriod"/>
            </a:pPr>
            <a:r>
              <a:rPr kumimoji="0" lang="ja-JP" altLang="en-US" sz="1400" b="0" i="0" u="none" strike="noStrike" kern="0" cap="none" spc="0" normalizeH="0" baseline="0" noProof="0" dirty="0">
                <a:ln>
                  <a:noFill/>
                </a:ln>
                <a:solidFill>
                  <a:srgbClr val="0C0C0C"/>
                </a:solidFill>
                <a:effectLst/>
                <a:uLnTx/>
                <a:uFillTx/>
                <a:latin typeface="Meiryo UI" panose="020B0604030504040204" pitchFamily="50" charset="-128"/>
                <a:ea typeface="Meiryo UI" panose="020B0604030504040204" pitchFamily="50" charset="-128"/>
                <a:cs typeface="+mn-cs"/>
              </a:rPr>
              <a:t>「内国アクティブ運用型ＥＴＦの商品特性及び管理会社の運用体制等に関する報告書」において、</a:t>
            </a:r>
            <a:r>
              <a:rPr kumimoji="1" lang="ja-JP" altLang="en-US" sz="1400" b="1" u="sng" dirty="0">
                <a:solidFill>
                  <a:schemeClr val="dk1"/>
                </a:solidFill>
                <a:latin typeface="Meiryo UI" panose="020B0604030504040204" pitchFamily="50" charset="-128"/>
                <a:ea typeface="Meiryo UI" panose="020B0604030504040204" pitchFamily="50" charset="-128"/>
              </a:rPr>
              <a:t>支配的な銘柄が存在する旨やその影響等を明示</a:t>
            </a:r>
            <a:r>
              <a:rPr kumimoji="1" lang="ja-JP" altLang="en-US" sz="1400" dirty="0">
                <a:solidFill>
                  <a:schemeClr val="dk1"/>
                </a:solidFill>
                <a:latin typeface="Meiryo UI" panose="020B0604030504040204" pitchFamily="50" charset="-128"/>
                <a:ea typeface="Meiryo UI" panose="020B0604030504040204" pitchFamily="50" charset="-128"/>
              </a:rPr>
              <a:t>したうえで、</a:t>
            </a:r>
            <a:r>
              <a:rPr kumimoji="1" lang="ja-JP" altLang="en-US" sz="1400" kern="1200" dirty="0">
                <a:solidFill>
                  <a:schemeClr val="dk1"/>
                </a:solidFill>
                <a:latin typeface="Meiryo UI" panose="020B0604030504040204" pitchFamily="50" charset="-128"/>
                <a:ea typeface="Meiryo UI" panose="020B0604030504040204" pitchFamily="50" charset="-128"/>
              </a:rPr>
              <a:t>同一銘柄への投資を</a:t>
            </a:r>
            <a:r>
              <a:rPr kumimoji="1" lang="en-US" altLang="ja-JP" sz="1400" kern="1200" dirty="0">
                <a:solidFill>
                  <a:schemeClr val="dk1"/>
                </a:solidFill>
                <a:latin typeface="Meiryo UI" panose="020B0604030504040204" pitchFamily="50" charset="-128"/>
                <a:ea typeface="Meiryo UI" panose="020B0604030504040204" pitchFamily="50" charset="-128"/>
              </a:rPr>
              <a:t>ETF</a:t>
            </a:r>
            <a:r>
              <a:rPr kumimoji="1" lang="ja-JP" altLang="en-US" sz="1400" kern="1200" dirty="0">
                <a:solidFill>
                  <a:schemeClr val="dk1"/>
                </a:solidFill>
                <a:latin typeface="Meiryo UI" panose="020B0604030504040204" pitchFamily="50" charset="-128"/>
                <a:ea typeface="Meiryo UI" panose="020B0604030504040204" pitchFamily="50" charset="-128"/>
              </a:rPr>
              <a:t>の純資産の</a:t>
            </a:r>
            <a:r>
              <a:rPr kumimoji="1" lang="en-US" altLang="ja-JP" sz="1400" b="1" u="sng" kern="1200" dirty="0">
                <a:solidFill>
                  <a:schemeClr val="dk1"/>
                </a:solidFill>
                <a:latin typeface="Meiryo UI" panose="020B0604030504040204" pitchFamily="50" charset="-128"/>
                <a:ea typeface="Meiryo UI" panose="020B0604030504040204" pitchFamily="50" charset="-128"/>
              </a:rPr>
              <a:t>20</a:t>
            </a:r>
            <a:r>
              <a:rPr kumimoji="1" lang="ja-JP" altLang="en-US" sz="1400" b="1" u="sng" kern="1200" dirty="0">
                <a:solidFill>
                  <a:schemeClr val="dk1"/>
                </a:solidFill>
                <a:latin typeface="Meiryo UI" panose="020B0604030504040204" pitchFamily="50" charset="-128"/>
                <a:ea typeface="Meiryo UI" panose="020B0604030504040204" pitchFamily="50" charset="-128"/>
              </a:rPr>
              <a:t>％以下まで</a:t>
            </a:r>
            <a:r>
              <a:rPr kumimoji="1" lang="ja-JP" altLang="en-US" sz="1400" kern="1200" dirty="0">
                <a:solidFill>
                  <a:schemeClr val="dk1"/>
                </a:solidFill>
                <a:latin typeface="Meiryo UI" panose="020B0604030504040204" pitchFamily="50" charset="-128"/>
                <a:ea typeface="Meiryo UI" panose="020B0604030504040204" pitchFamily="50" charset="-128"/>
              </a:rPr>
              <a:t>許容するもの</a:t>
            </a:r>
            <a:endParaRPr kumimoji="1" lang="en-US" altLang="ja-JP" sz="1400" kern="1200" dirty="0">
              <a:solidFill>
                <a:schemeClr val="dk1"/>
              </a:solidFill>
              <a:latin typeface="Meiryo UI" panose="020B0604030504040204" pitchFamily="50" charset="-128"/>
              <a:ea typeface="Meiryo UI" panose="020B0604030504040204" pitchFamily="50" charset="-128"/>
            </a:endParaRPr>
          </a:p>
        </p:txBody>
      </p:sp>
      <p:sp>
        <p:nvSpPr>
          <p:cNvPr id="14" name="二等辺三角形 13">
            <a:extLst>
              <a:ext uri="{FF2B5EF4-FFF2-40B4-BE49-F238E27FC236}">
                <a16:creationId xmlns:a16="http://schemas.microsoft.com/office/drawing/2014/main" id="{F58838F1-A25A-4FD6-DC82-4956DAB234F6}"/>
              </a:ext>
            </a:extLst>
          </p:cNvPr>
          <p:cNvSpPr/>
          <p:nvPr/>
        </p:nvSpPr>
        <p:spPr>
          <a:xfrm rot="16200000" flipH="1" flipV="1">
            <a:off x="2794761" y="5437591"/>
            <a:ext cx="842477" cy="143999"/>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642980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943B0A40-606D-580F-3372-760DF01184B1}"/>
              </a:ext>
            </a:extLst>
          </p:cNvPr>
          <p:cNvSpPr txBox="1">
            <a:spLocks/>
          </p:cNvSpPr>
          <p:nvPr/>
        </p:nvSpPr>
        <p:spPr>
          <a:xfrm>
            <a:off x="262848" y="135288"/>
            <a:ext cx="9869784" cy="39968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rgbClr val="262626"/>
                </a:solidFill>
                <a:latin typeface="+mj-ea"/>
                <a:ea typeface="+mj-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ja-JP" altLang="en-US" sz="2400" dirty="0">
                <a:latin typeface="+mj-lt"/>
                <a:ea typeface="+mj-ea"/>
              </a:rPr>
              <a:t>アクティブ</a:t>
            </a:r>
            <a:r>
              <a:rPr lang="en-US" altLang="ja-JP" sz="2400" dirty="0">
                <a:latin typeface="+mj-lt"/>
                <a:ea typeface="+mj-ea"/>
              </a:rPr>
              <a:t>ETF</a:t>
            </a:r>
            <a:r>
              <a:rPr lang="ja-JP" altLang="en-US" sz="2400" dirty="0">
                <a:latin typeface="+mj-lt"/>
                <a:ea typeface="+mj-ea"/>
              </a:rPr>
              <a:t>制度改正（２）</a:t>
            </a:r>
            <a:endParaRPr lang="en-US" dirty="0"/>
          </a:p>
        </p:txBody>
      </p:sp>
      <p:grpSp>
        <p:nvGrpSpPr>
          <p:cNvPr id="15" name="グループ化 14">
            <a:extLst>
              <a:ext uri="{FF2B5EF4-FFF2-40B4-BE49-F238E27FC236}">
                <a16:creationId xmlns:a16="http://schemas.microsoft.com/office/drawing/2014/main" id="{2D6F28CA-7CBF-F341-1A3C-2160E792F035}"/>
              </a:ext>
            </a:extLst>
          </p:cNvPr>
          <p:cNvGrpSpPr/>
          <p:nvPr/>
        </p:nvGrpSpPr>
        <p:grpSpPr>
          <a:xfrm>
            <a:off x="26926" y="981000"/>
            <a:ext cx="12045074" cy="5472000"/>
            <a:chOff x="939379" y="1334665"/>
            <a:chExt cx="9860097" cy="4316220"/>
          </a:xfrm>
        </p:grpSpPr>
        <p:grpSp>
          <p:nvGrpSpPr>
            <p:cNvPr id="16" name="グループ化 15">
              <a:extLst>
                <a:ext uri="{FF2B5EF4-FFF2-40B4-BE49-F238E27FC236}">
                  <a16:creationId xmlns:a16="http://schemas.microsoft.com/office/drawing/2014/main" id="{3AE89391-BB8B-51D9-9A18-CEF41405DA1C}"/>
                </a:ext>
              </a:extLst>
            </p:cNvPr>
            <p:cNvGrpSpPr/>
            <p:nvPr/>
          </p:nvGrpSpPr>
          <p:grpSpPr>
            <a:xfrm>
              <a:off x="939379" y="1334665"/>
              <a:ext cx="9860097" cy="4316220"/>
              <a:chOff x="93921" y="1124376"/>
              <a:chExt cx="9914037" cy="5757877"/>
            </a:xfrm>
          </p:grpSpPr>
          <p:cxnSp>
            <p:nvCxnSpPr>
              <p:cNvPr id="21" name="直線矢印コネクタ 20">
                <a:extLst>
                  <a:ext uri="{FF2B5EF4-FFF2-40B4-BE49-F238E27FC236}">
                    <a16:creationId xmlns:a16="http://schemas.microsoft.com/office/drawing/2014/main" id="{3FB72F84-5EE6-31E3-7838-2BF7B26162BC}"/>
                  </a:ext>
                </a:extLst>
              </p:cNvPr>
              <p:cNvCxnSpPr>
                <a:cxnSpLocks/>
              </p:cNvCxnSpPr>
              <p:nvPr/>
            </p:nvCxnSpPr>
            <p:spPr>
              <a:xfrm>
                <a:off x="871415" y="3618164"/>
                <a:ext cx="8308308" cy="0"/>
              </a:xfrm>
              <a:prstGeom prst="straightConnector1">
                <a:avLst/>
              </a:prstGeom>
              <a:noFill/>
              <a:ln w="76200" cap="flat" cmpd="sng" algn="ctr">
                <a:solidFill>
                  <a:srgbClr val="FFFFFF">
                    <a:lumMod val="65000"/>
                  </a:srgbClr>
                </a:solidFill>
                <a:prstDash val="solid"/>
                <a:headEnd type="triangle"/>
                <a:tailEnd type="triangle"/>
              </a:ln>
              <a:effectLst/>
            </p:spPr>
          </p:cxnSp>
          <p:cxnSp>
            <p:nvCxnSpPr>
              <p:cNvPr id="22" name="直線矢印コネクタ 21">
                <a:extLst>
                  <a:ext uri="{FF2B5EF4-FFF2-40B4-BE49-F238E27FC236}">
                    <a16:creationId xmlns:a16="http://schemas.microsoft.com/office/drawing/2014/main" id="{CB9B6489-9D8D-D96E-5683-EBF8CDF3B3D4}"/>
                  </a:ext>
                </a:extLst>
              </p:cNvPr>
              <p:cNvCxnSpPr>
                <a:cxnSpLocks/>
              </p:cNvCxnSpPr>
              <p:nvPr/>
            </p:nvCxnSpPr>
            <p:spPr>
              <a:xfrm>
                <a:off x="4989123" y="1124376"/>
                <a:ext cx="36445" cy="5683177"/>
              </a:xfrm>
              <a:prstGeom prst="straightConnector1">
                <a:avLst/>
              </a:prstGeom>
              <a:noFill/>
              <a:ln w="76200" cap="flat" cmpd="sng" algn="ctr">
                <a:solidFill>
                  <a:srgbClr val="FFFFFF">
                    <a:lumMod val="65000"/>
                  </a:srgbClr>
                </a:solidFill>
                <a:prstDash val="solid"/>
                <a:headEnd type="triangle"/>
                <a:tailEnd type="triangle"/>
              </a:ln>
              <a:effectLst/>
            </p:spPr>
          </p:cxnSp>
          <p:sp>
            <p:nvSpPr>
              <p:cNvPr id="23" name="四角形: 角を丸くする 22">
                <a:extLst>
                  <a:ext uri="{FF2B5EF4-FFF2-40B4-BE49-F238E27FC236}">
                    <a16:creationId xmlns:a16="http://schemas.microsoft.com/office/drawing/2014/main" id="{31BBBA3C-4643-C869-689E-03E728284756}"/>
                  </a:ext>
                </a:extLst>
              </p:cNvPr>
              <p:cNvSpPr/>
              <p:nvPr/>
            </p:nvSpPr>
            <p:spPr>
              <a:xfrm>
                <a:off x="3703003" y="1778060"/>
                <a:ext cx="5068919" cy="2409464"/>
              </a:xfrm>
              <a:prstGeom prst="roundRect">
                <a:avLst/>
              </a:prstGeom>
              <a:solidFill>
                <a:schemeClr val="accent6">
                  <a:lumMod val="20000"/>
                  <a:lumOff val="80000"/>
                  <a:alpha val="50000"/>
                </a:scheme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srgbClr val="0C0C0C"/>
                  </a:solidFill>
                  <a:effectLst/>
                  <a:uLnTx/>
                  <a:uFillTx/>
                  <a:latin typeface="Meiryo UI"/>
                  <a:ea typeface="Meiryo UI"/>
                  <a:cs typeface="+mn-cs"/>
                </a:endParaRPr>
              </a:p>
            </p:txBody>
          </p:sp>
          <p:sp>
            <p:nvSpPr>
              <p:cNvPr id="24" name="楕円 23">
                <a:extLst>
                  <a:ext uri="{FF2B5EF4-FFF2-40B4-BE49-F238E27FC236}">
                    <a16:creationId xmlns:a16="http://schemas.microsoft.com/office/drawing/2014/main" id="{8B09950A-C2D6-65C9-4A7C-346A782DF1D8}"/>
                  </a:ext>
                </a:extLst>
              </p:cNvPr>
              <p:cNvSpPr/>
              <p:nvPr/>
            </p:nvSpPr>
            <p:spPr>
              <a:xfrm>
                <a:off x="2900692" y="4179177"/>
                <a:ext cx="5962489" cy="2296350"/>
              </a:xfrm>
              <a:prstGeom prst="ellipse">
                <a:avLst/>
              </a:prstGeom>
              <a:solidFill>
                <a:srgbClr val="FFFFFF">
                  <a:lumMod val="50000"/>
                  <a:alpha val="70000"/>
                </a:srgbClr>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dirty="0">
                  <a:ln>
                    <a:noFill/>
                  </a:ln>
                  <a:solidFill>
                    <a:srgbClr val="FFFFFF"/>
                  </a:solidFill>
                  <a:effectLst/>
                  <a:uLnTx/>
                  <a:uFillTx/>
                  <a:latin typeface="Meiryo UI"/>
                  <a:ea typeface="Meiryo UI"/>
                  <a:cs typeface="+mn-cs"/>
                </a:endParaRPr>
              </a:p>
            </p:txBody>
          </p:sp>
          <p:sp>
            <p:nvSpPr>
              <p:cNvPr id="25" name="楕円 24">
                <a:extLst>
                  <a:ext uri="{FF2B5EF4-FFF2-40B4-BE49-F238E27FC236}">
                    <a16:creationId xmlns:a16="http://schemas.microsoft.com/office/drawing/2014/main" id="{BDEE1314-0023-2067-48CB-0B73C4709224}"/>
                  </a:ext>
                </a:extLst>
              </p:cNvPr>
              <p:cNvSpPr/>
              <p:nvPr/>
            </p:nvSpPr>
            <p:spPr>
              <a:xfrm>
                <a:off x="1175564" y="1910224"/>
                <a:ext cx="2493037" cy="4380583"/>
              </a:xfrm>
              <a:prstGeom prst="ellipse">
                <a:avLst/>
              </a:prstGeom>
              <a:solidFill>
                <a:srgbClr val="0C0C0C">
                  <a:lumMod val="50000"/>
                  <a:lumOff val="50000"/>
                  <a:alpha val="70000"/>
                </a:srgbClr>
              </a:solidFill>
              <a:ln w="25400" cap="flat" cmpd="sng" algn="ctr">
                <a:noFill/>
                <a:prstDash val="solid"/>
              </a:ln>
              <a:effectLst/>
            </p:spPr>
            <p:txBody>
              <a:bodyPr vert="eaVert"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dirty="0">
                  <a:ln>
                    <a:noFill/>
                  </a:ln>
                  <a:solidFill>
                    <a:srgbClr val="FFFFFF"/>
                  </a:solidFill>
                  <a:effectLst/>
                  <a:uLnTx/>
                  <a:uFillTx/>
                  <a:latin typeface="Meiryo UI"/>
                  <a:ea typeface="Meiryo UI"/>
                  <a:cs typeface="+mn-cs"/>
                </a:endParaRPr>
              </a:p>
            </p:txBody>
          </p:sp>
          <p:sp>
            <p:nvSpPr>
              <p:cNvPr id="26" name="テキスト ボックス 25">
                <a:extLst>
                  <a:ext uri="{FF2B5EF4-FFF2-40B4-BE49-F238E27FC236}">
                    <a16:creationId xmlns:a16="http://schemas.microsoft.com/office/drawing/2014/main" id="{0C30A468-8D46-9392-579A-C29A92572E50}"/>
                  </a:ext>
                </a:extLst>
              </p:cNvPr>
              <p:cNvSpPr txBox="1"/>
              <p:nvPr/>
            </p:nvSpPr>
            <p:spPr>
              <a:xfrm>
                <a:off x="6075122" y="1859997"/>
                <a:ext cx="3311997" cy="655809"/>
              </a:xfrm>
              <a:prstGeom prst="rect">
                <a:avLst/>
              </a:prstGeom>
              <a:noFill/>
            </p:spPr>
            <p:txBody>
              <a:bodyPr wrap="square">
                <a:spAutoFit/>
              </a:bodyPr>
              <a:lstStyle/>
              <a:p>
                <a:pPr marL="285750" indent="-285750" algn="l">
                  <a:lnSpc>
                    <a:spcPct val="150000"/>
                  </a:lnSpc>
                  <a:buFont typeface="Arial" panose="020B0604020202020204" pitchFamily="34" charset="0"/>
                  <a:buChar char="•"/>
                </a:pPr>
                <a:r>
                  <a:rPr kumimoji="1" lang="ja-JP" altLang="en-US" sz="1200" b="1" dirty="0">
                    <a:solidFill>
                      <a:schemeClr val="tx1"/>
                    </a:solidFill>
                  </a:rPr>
                  <a:t>新</a:t>
                </a:r>
                <a:r>
                  <a:rPr kumimoji="1" lang="en-US" altLang="ja-JP" sz="1200" b="1" dirty="0">
                    <a:solidFill>
                      <a:schemeClr val="tx1"/>
                    </a:solidFill>
                  </a:rPr>
                  <a:t>NISA</a:t>
                </a:r>
                <a:r>
                  <a:rPr kumimoji="1" lang="ja-JP" altLang="en-US" sz="1200" b="1" dirty="0"/>
                  <a:t>適合（ヘッジ目的等）</a:t>
                </a:r>
                <a:endParaRPr kumimoji="1" lang="en-US" altLang="ja-JP" sz="1200" b="1" dirty="0"/>
              </a:p>
              <a:p>
                <a:pPr marL="285750" indent="-285750" algn="l">
                  <a:lnSpc>
                    <a:spcPct val="150000"/>
                  </a:lnSpc>
                  <a:buFont typeface="Arial" panose="020B0604020202020204" pitchFamily="34" charset="0"/>
                  <a:buChar char="•"/>
                </a:pPr>
                <a:r>
                  <a:rPr kumimoji="1" lang="en-US" altLang="ja-JP" sz="1200" b="1" dirty="0">
                    <a:solidFill>
                      <a:schemeClr val="tx1"/>
                    </a:solidFill>
                  </a:rPr>
                  <a:t>ETF</a:t>
                </a:r>
                <a:r>
                  <a:rPr kumimoji="1" lang="ja-JP" altLang="en-US" sz="1200" b="1" dirty="0">
                    <a:solidFill>
                      <a:schemeClr val="tx1"/>
                    </a:solidFill>
                  </a:rPr>
                  <a:t> </a:t>
                </a:r>
                <a:r>
                  <a:rPr kumimoji="1" lang="en-US" altLang="ja-JP" sz="1200" b="1" dirty="0">
                    <a:solidFill>
                      <a:schemeClr val="tx1"/>
                    </a:solidFill>
                  </a:rPr>
                  <a:t>of</a:t>
                </a:r>
                <a:r>
                  <a:rPr kumimoji="1" lang="ja-JP" altLang="en-US" sz="1200" b="1" dirty="0">
                    <a:solidFill>
                      <a:schemeClr val="tx1"/>
                    </a:solidFill>
                  </a:rPr>
                  <a:t> </a:t>
                </a:r>
                <a:r>
                  <a:rPr kumimoji="1" lang="en-US" altLang="ja-JP" sz="1200" b="1" dirty="0">
                    <a:solidFill>
                      <a:schemeClr val="tx1"/>
                    </a:solidFill>
                  </a:rPr>
                  <a:t>ETF</a:t>
                </a:r>
                <a:r>
                  <a:rPr kumimoji="1" lang="ja-JP" altLang="en-US" sz="1200" b="1" dirty="0">
                    <a:solidFill>
                      <a:schemeClr val="tx1"/>
                    </a:solidFill>
                  </a:rPr>
                  <a:t> </a:t>
                </a:r>
                <a:r>
                  <a:rPr kumimoji="1" lang="ja-JP" altLang="en-US" sz="1200" b="1" dirty="0"/>
                  <a:t>（デリバ利用僅少）</a:t>
                </a:r>
                <a:endParaRPr kumimoji="1" lang="en-US" altLang="ja-JP" sz="1200" b="1" dirty="0">
                  <a:solidFill>
                    <a:schemeClr val="tx1"/>
                  </a:solidFill>
                </a:endParaRPr>
              </a:p>
            </p:txBody>
          </p:sp>
          <p:sp>
            <p:nvSpPr>
              <p:cNvPr id="27" name="テキスト ボックス 26">
                <a:extLst>
                  <a:ext uri="{FF2B5EF4-FFF2-40B4-BE49-F238E27FC236}">
                    <a16:creationId xmlns:a16="http://schemas.microsoft.com/office/drawing/2014/main" id="{650E2042-45C7-594F-2409-DBA4C74B5B99}"/>
                  </a:ext>
                </a:extLst>
              </p:cNvPr>
              <p:cNvSpPr txBox="1"/>
              <p:nvPr/>
            </p:nvSpPr>
            <p:spPr>
              <a:xfrm>
                <a:off x="6220206" y="2622324"/>
                <a:ext cx="3311997" cy="485784"/>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b="1" dirty="0"/>
                  <a:t>債券フルアクティブ</a:t>
                </a:r>
                <a:endParaRPr kumimoji="1" lang="en-US" altLang="ja-JP" sz="1200" b="1" dirty="0"/>
              </a:p>
              <a:p>
                <a:pPr algn="l"/>
                <a:r>
                  <a:rPr kumimoji="1" lang="ja-JP" altLang="en-US" sz="1200" b="1" dirty="0">
                    <a:solidFill>
                      <a:schemeClr val="tx1"/>
                    </a:solidFill>
                  </a:rPr>
                  <a:t>　　（コスト効率の追求）</a:t>
                </a:r>
              </a:p>
            </p:txBody>
          </p:sp>
          <p:sp>
            <p:nvSpPr>
              <p:cNvPr id="28" name="テキスト ボックス 27">
                <a:extLst>
                  <a:ext uri="{FF2B5EF4-FFF2-40B4-BE49-F238E27FC236}">
                    <a16:creationId xmlns:a16="http://schemas.microsoft.com/office/drawing/2014/main" id="{088B475A-C214-FECD-E900-70BC3732785F}"/>
                  </a:ext>
                </a:extLst>
              </p:cNvPr>
              <p:cNvSpPr txBox="1"/>
              <p:nvPr/>
            </p:nvSpPr>
            <p:spPr>
              <a:xfrm>
                <a:off x="5061739" y="3069025"/>
                <a:ext cx="3311997" cy="291470"/>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b="1" dirty="0">
                    <a:solidFill>
                      <a:schemeClr val="tx1"/>
                    </a:solidFill>
                  </a:rPr>
                  <a:t>カバードコール戦略（インカム獲得）</a:t>
                </a:r>
              </a:p>
            </p:txBody>
          </p:sp>
          <p:sp>
            <p:nvSpPr>
              <p:cNvPr id="29" name="テキスト ボックス 28">
                <a:extLst>
                  <a:ext uri="{FF2B5EF4-FFF2-40B4-BE49-F238E27FC236}">
                    <a16:creationId xmlns:a16="http://schemas.microsoft.com/office/drawing/2014/main" id="{ECBFA60B-9071-0F0C-94BE-C3AE0D974107}"/>
                  </a:ext>
                </a:extLst>
              </p:cNvPr>
              <p:cNvSpPr txBox="1"/>
              <p:nvPr/>
            </p:nvSpPr>
            <p:spPr>
              <a:xfrm>
                <a:off x="6249189" y="3425679"/>
                <a:ext cx="3311997" cy="291470"/>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b="1" dirty="0"/>
                  <a:t>バッファー戦略（リスク管理）</a:t>
                </a:r>
                <a:endParaRPr kumimoji="1" lang="ja-JP" altLang="en-US" sz="1200" b="1" dirty="0">
                  <a:solidFill>
                    <a:schemeClr val="tx1"/>
                  </a:solidFill>
                </a:endParaRPr>
              </a:p>
            </p:txBody>
          </p:sp>
          <p:sp>
            <p:nvSpPr>
              <p:cNvPr id="30" name="テキスト ボックス 29">
                <a:extLst>
                  <a:ext uri="{FF2B5EF4-FFF2-40B4-BE49-F238E27FC236}">
                    <a16:creationId xmlns:a16="http://schemas.microsoft.com/office/drawing/2014/main" id="{DF62B026-9059-A240-460D-896437CE54BC}"/>
                  </a:ext>
                </a:extLst>
              </p:cNvPr>
              <p:cNvSpPr txBox="1"/>
              <p:nvPr/>
            </p:nvSpPr>
            <p:spPr>
              <a:xfrm>
                <a:off x="1627585" y="2273433"/>
                <a:ext cx="1518764" cy="291470"/>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b="0" dirty="0">
                    <a:solidFill>
                      <a:schemeClr val="bg1"/>
                    </a:solidFill>
                  </a:rPr>
                  <a:t>ブル・ベア</a:t>
                </a:r>
                <a:r>
                  <a:rPr kumimoji="1" lang="ja-JP" altLang="en-US" sz="1200" dirty="0">
                    <a:solidFill>
                      <a:schemeClr val="bg1"/>
                    </a:solidFill>
                  </a:rPr>
                  <a:t>型</a:t>
                </a:r>
                <a:r>
                  <a:rPr kumimoji="1" lang="ja-JP" altLang="en-US" sz="1200" b="0" dirty="0">
                    <a:solidFill>
                      <a:schemeClr val="bg1"/>
                    </a:solidFill>
                  </a:rPr>
                  <a:t>商品</a:t>
                </a:r>
              </a:p>
            </p:txBody>
          </p:sp>
          <p:sp>
            <p:nvSpPr>
              <p:cNvPr id="31" name="テキスト ボックス 30">
                <a:extLst>
                  <a:ext uri="{FF2B5EF4-FFF2-40B4-BE49-F238E27FC236}">
                    <a16:creationId xmlns:a16="http://schemas.microsoft.com/office/drawing/2014/main" id="{22628C13-A56F-9582-BA3D-F77C0BCCB391}"/>
                  </a:ext>
                </a:extLst>
              </p:cNvPr>
              <p:cNvSpPr txBox="1"/>
              <p:nvPr/>
            </p:nvSpPr>
            <p:spPr>
              <a:xfrm>
                <a:off x="1315799" y="2637461"/>
                <a:ext cx="2126380" cy="1068725"/>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dirty="0">
                    <a:solidFill>
                      <a:schemeClr val="bg1"/>
                    </a:solidFill>
                  </a:rPr>
                  <a:t>リスク量が大きい商品*（</a:t>
                </a:r>
                <a:r>
                  <a:rPr kumimoji="1" lang="en-US" altLang="ja-JP" sz="1200" dirty="0">
                    <a:solidFill>
                      <a:schemeClr val="bg1"/>
                    </a:solidFill>
                  </a:rPr>
                  <a:t>e.g.</a:t>
                </a:r>
                <a:r>
                  <a:rPr kumimoji="1" lang="ja-JP" altLang="en-US" sz="1200" dirty="0">
                    <a:solidFill>
                      <a:schemeClr val="bg1"/>
                    </a:solidFill>
                  </a:rPr>
                  <a:t>組入資産の過去データから</a:t>
                </a:r>
                <a:r>
                  <a:rPr kumimoji="1" lang="en-US" altLang="ja-JP" sz="1200" dirty="0">
                    <a:solidFill>
                      <a:schemeClr val="bg1"/>
                    </a:solidFill>
                  </a:rPr>
                  <a:t>10</a:t>
                </a:r>
                <a:r>
                  <a:rPr kumimoji="1" lang="ja-JP" altLang="en-US" sz="1200" dirty="0">
                    <a:solidFill>
                      <a:schemeClr val="bg1"/>
                    </a:solidFill>
                  </a:rPr>
                  <a:t>営業日、信頼水準（</a:t>
                </a:r>
                <a:r>
                  <a:rPr kumimoji="1" lang="en-US" altLang="ja-JP" sz="1200" dirty="0">
                    <a:solidFill>
                      <a:schemeClr val="bg1"/>
                    </a:solidFill>
                  </a:rPr>
                  <a:t>99</a:t>
                </a:r>
                <a:r>
                  <a:rPr kumimoji="1" lang="ja-JP" altLang="en-US" sz="1200" dirty="0">
                    <a:solidFill>
                      <a:schemeClr val="bg1"/>
                    </a:solidFill>
                  </a:rPr>
                  <a:t>％）の最大損失額が</a:t>
                </a:r>
                <a:r>
                  <a:rPr kumimoji="1" lang="en-US" altLang="ja-JP" sz="1200" dirty="0">
                    <a:solidFill>
                      <a:schemeClr val="bg1"/>
                    </a:solidFill>
                  </a:rPr>
                  <a:t>ETF</a:t>
                </a:r>
                <a:r>
                  <a:rPr kumimoji="1" lang="ja-JP" altLang="en-US" sz="1200" dirty="0">
                    <a:solidFill>
                      <a:schemeClr val="bg1"/>
                    </a:solidFill>
                  </a:rPr>
                  <a:t>の純資産総額の</a:t>
                </a:r>
                <a:r>
                  <a:rPr kumimoji="1" lang="en-US" altLang="ja-JP" sz="1200" dirty="0">
                    <a:solidFill>
                      <a:schemeClr val="bg1"/>
                    </a:solidFill>
                  </a:rPr>
                  <a:t>80</a:t>
                </a:r>
                <a:r>
                  <a:rPr kumimoji="1" lang="ja-JP" altLang="en-US" sz="1200" dirty="0">
                    <a:solidFill>
                      <a:schemeClr val="bg1"/>
                    </a:solidFill>
                  </a:rPr>
                  <a:t>％超）</a:t>
                </a:r>
                <a:endParaRPr kumimoji="1" lang="ja-JP" altLang="en-US" sz="1200" b="0" dirty="0">
                  <a:solidFill>
                    <a:schemeClr val="bg1"/>
                  </a:solidFill>
                </a:endParaRPr>
              </a:p>
            </p:txBody>
          </p:sp>
          <p:sp>
            <p:nvSpPr>
              <p:cNvPr id="32" name="テキスト ボックス 31">
                <a:extLst>
                  <a:ext uri="{FF2B5EF4-FFF2-40B4-BE49-F238E27FC236}">
                    <a16:creationId xmlns:a16="http://schemas.microsoft.com/office/drawing/2014/main" id="{2B2C9E66-08E2-9C76-FA26-3ED25CCE5074}"/>
                  </a:ext>
                </a:extLst>
              </p:cNvPr>
              <p:cNvSpPr txBox="1"/>
              <p:nvPr/>
            </p:nvSpPr>
            <p:spPr>
              <a:xfrm>
                <a:off x="1350207" y="4239077"/>
                <a:ext cx="2213737" cy="485784"/>
              </a:xfrm>
              <a:prstGeom prst="rect">
                <a:avLst/>
              </a:prstGeom>
              <a:noFill/>
            </p:spPr>
            <p:txBody>
              <a:bodyPr wrap="square">
                <a:spAutoFit/>
              </a:bodyPr>
              <a:lstStyle>
                <a:defPPr>
                  <a:defRPr lang="en-US"/>
                </a:defPPr>
                <a:lvl1pPr marL="285750" indent="-285750">
                  <a:buFont typeface="Arial" panose="020B0604020202020204" pitchFamily="34" charset="0"/>
                  <a:buChar char="•"/>
                  <a:defRPr kumimoji="1" sz="1500" b="0"/>
                </a:lvl1pPr>
              </a:lstStyle>
              <a:p>
                <a:r>
                  <a:rPr lang="ja-JP" altLang="en-US" sz="1200" dirty="0">
                    <a:solidFill>
                      <a:schemeClr val="bg1"/>
                    </a:solidFill>
                  </a:rPr>
                  <a:t>価格変動による早期償還条項付商品</a:t>
                </a:r>
                <a:endParaRPr lang="en-US" altLang="ja-JP" sz="1200" dirty="0">
                  <a:solidFill>
                    <a:schemeClr val="bg1"/>
                  </a:solidFill>
                </a:endParaRPr>
              </a:p>
            </p:txBody>
          </p:sp>
          <p:sp>
            <p:nvSpPr>
              <p:cNvPr id="33" name="テキスト ボックス 32">
                <a:extLst>
                  <a:ext uri="{FF2B5EF4-FFF2-40B4-BE49-F238E27FC236}">
                    <a16:creationId xmlns:a16="http://schemas.microsoft.com/office/drawing/2014/main" id="{3E9A0AC7-94BD-3DCC-572F-6DB742E2C611}"/>
                  </a:ext>
                </a:extLst>
              </p:cNvPr>
              <p:cNvSpPr txBox="1"/>
              <p:nvPr/>
            </p:nvSpPr>
            <p:spPr>
              <a:xfrm>
                <a:off x="4979717" y="4735025"/>
                <a:ext cx="3883463" cy="680098"/>
              </a:xfrm>
              <a:prstGeom prst="rect">
                <a:avLst/>
              </a:prstGeom>
              <a:noFill/>
            </p:spPr>
            <p:txBody>
              <a:bodyPr wrap="square">
                <a:spAutoFit/>
              </a:bodyPr>
              <a:lstStyle>
                <a:defPPr>
                  <a:defRPr lang="en-US"/>
                </a:defPPr>
                <a:lvl1pPr marL="285750" indent="-285750">
                  <a:buFont typeface="Arial" panose="020B0604020202020204" pitchFamily="34" charset="0"/>
                  <a:buChar char="•"/>
                  <a:defRPr kumimoji="1" sz="1500" b="0"/>
                </a:lvl1pPr>
              </a:lstStyle>
              <a:p>
                <a:r>
                  <a:rPr lang="ja-JP" altLang="en-US" sz="1200" dirty="0">
                    <a:solidFill>
                      <a:schemeClr val="bg1"/>
                    </a:solidFill>
                  </a:rPr>
                  <a:t>通貨選択型投資信託</a:t>
                </a:r>
                <a:endParaRPr lang="en-US" altLang="ja-JP" sz="1200" dirty="0">
                  <a:solidFill>
                    <a:schemeClr val="bg1"/>
                  </a:solidFill>
                </a:endParaRPr>
              </a:p>
              <a:p>
                <a:pPr marL="0" indent="0">
                  <a:buNone/>
                </a:pPr>
                <a:r>
                  <a:rPr lang="ja-JP" altLang="en-US" sz="1200" dirty="0">
                    <a:solidFill>
                      <a:schemeClr val="bg1"/>
                    </a:solidFill>
                  </a:rPr>
                  <a:t>（</a:t>
                </a:r>
                <a:r>
                  <a:rPr lang="en-US" altLang="ja-JP" sz="1200" dirty="0">
                    <a:solidFill>
                      <a:schemeClr val="bg1"/>
                    </a:solidFill>
                  </a:rPr>
                  <a:t>e.g.</a:t>
                </a:r>
                <a:r>
                  <a:rPr lang="ja-JP" altLang="en-US" sz="1200" dirty="0">
                    <a:solidFill>
                      <a:schemeClr val="bg1"/>
                    </a:solidFill>
                  </a:rPr>
                  <a:t>ハイ・イールド債券投信（ブラジルレアルコース・トルコリラコースなど）</a:t>
                </a:r>
                <a:endParaRPr lang="en-US" altLang="ja-JP" sz="1200" dirty="0">
                  <a:solidFill>
                    <a:schemeClr val="bg1"/>
                  </a:solidFill>
                </a:endParaRPr>
              </a:p>
            </p:txBody>
          </p:sp>
          <p:sp>
            <p:nvSpPr>
              <p:cNvPr id="34" name="テキスト ボックス 33">
                <a:extLst>
                  <a:ext uri="{FF2B5EF4-FFF2-40B4-BE49-F238E27FC236}">
                    <a16:creationId xmlns:a16="http://schemas.microsoft.com/office/drawing/2014/main" id="{E4A27AE5-788E-4EA5-0209-115FB1940D99}"/>
                  </a:ext>
                </a:extLst>
              </p:cNvPr>
              <p:cNvSpPr txBox="1"/>
              <p:nvPr/>
            </p:nvSpPr>
            <p:spPr>
              <a:xfrm>
                <a:off x="3954567" y="5537101"/>
                <a:ext cx="4531277" cy="680098"/>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dirty="0">
                    <a:solidFill>
                      <a:schemeClr val="bg1"/>
                    </a:solidFill>
                  </a:rPr>
                  <a:t>複雑な投資信託</a:t>
                </a:r>
                <a:r>
                  <a:rPr kumimoji="1" lang="ja-JP" altLang="en-US" sz="1200" b="0" dirty="0">
                    <a:solidFill>
                      <a:schemeClr val="bg1"/>
                    </a:solidFill>
                  </a:rPr>
                  <a:t>（</a:t>
                </a:r>
                <a:r>
                  <a:rPr kumimoji="1" lang="en-US" altLang="ja-JP" sz="1200" b="0" dirty="0">
                    <a:solidFill>
                      <a:schemeClr val="bg1"/>
                    </a:solidFill>
                  </a:rPr>
                  <a:t>e.g.</a:t>
                </a:r>
                <a:r>
                  <a:rPr kumimoji="1" lang="ja-JP" altLang="en-US" sz="1200" b="0" dirty="0">
                    <a:solidFill>
                      <a:schemeClr val="bg1"/>
                    </a:solidFill>
                  </a:rPr>
                  <a:t> 複雑な仕組債：</a:t>
                </a:r>
                <a:r>
                  <a:rPr kumimoji="1" lang="en-US" altLang="ja-JP" sz="1200" b="0" dirty="0">
                    <a:solidFill>
                      <a:schemeClr val="bg1"/>
                    </a:solidFill>
                  </a:rPr>
                  <a:t>EB</a:t>
                </a:r>
                <a:r>
                  <a:rPr kumimoji="1" lang="ja-JP" altLang="en-US" sz="1200" b="0" dirty="0">
                    <a:solidFill>
                      <a:schemeClr val="bg1"/>
                    </a:solidFill>
                  </a:rPr>
                  <a:t>債（他社株転換社債）、エクイティ指数リンク債、条件付デュアルカレンシー債等で運用</a:t>
                </a:r>
                <a:r>
                  <a:rPr kumimoji="1" lang="ja-JP" altLang="en-US" sz="1200" dirty="0">
                    <a:solidFill>
                      <a:schemeClr val="bg1"/>
                    </a:solidFill>
                  </a:rPr>
                  <a:t>又は同様の商品性の投信）</a:t>
                </a:r>
                <a:endParaRPr kumimoji="1" lang="ja-JP" altLang="en-US" sz="1200" b="0" dirty="0">
                  <a:solidFill>
                    <a:schemeClr val="bg1"/>
                  </a:solidFill>
                </a:endParaRPr>
              </a:p>
            </p:txBody>
          </p:sp>
          <p:sp>
            <p:nvSpPr>
              <p:cNvPr id="35" name="テキスト ボックス 34">
                <a:extLst>
                  <a:ext uri="{FF2B5EF4-FFF2-40B4-BE49-F238E27FC236}">
                    <a16:creationId xmlns:a16="http://schemas.microsoft.com/office/drawing/2014/main" id="{34CE1991-0844-A958-B0A0-84C8A065E828}"/>
                  </a:ext>
                </a:extLst>
              </p:cNvPr>
              <p:cNvSpPr txBox="1"/>
              <p:nvPr/>
            </p:nvSpPr>
            <p:spPr>
              <a:xfrm>
                <a:off x="1688775" y="5040210"/>
                <a:ext cx="2493037" cy="680098"/>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dirty="0">
                    <a:solidFill>
                      <a:schemeClr val="bg1"/>
                    </a:solidFill>
                  </a:rPr>
                  <a:t>基準価額の変動に係るリスク及び複雑性の観点から当取引所が適当でないと認めた商品</a:t>
                </a:r>
              </a:p>
            </p:txBody>
          </p:sp>
          <p:sp>
            <p:nvSpPr>
              <p:cNvPr id="36" name="テキスト ボックス 35">
                <a:extLst>
                  <a:ext uri="{FF2B5EF4-FFF2-40B4-BE49-F238E27FC236}">
                    <a16:creationId xmlns:a16="http://schemas.microsoft.com/office/drawing/2014/main" id="{B9C48F68-0E1D-40FE-356F-D51EA381AF15}"/>
                  </a:ext>
                </a:extLst>
              </p:cNvPr>
              <p:cNvSpPr txBox="1"/>
              <p:nvPr/>
            </p:nvSpPr>
            <p:spPr>
              <a:xfrm>
                <a:off x="4323930" y="4312735"/>
                <a:ext cx="4270841" cy="291470"/>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dirty="0">
                    <a:solidFill>
                      <a:schemeClr val="bg1"/>
                    </a:solidFill>
                  </a:rPr>
                  <a:t>非特定資産組入れ*（</a:t>
                </a:r>
                <a:r>
                  <a:rPr kumimoji="1" lang="en-US" altLang="ja-JP" sz="1200" dirty="0">
                    <a:solidFill>
                      <a:schemeClr val="bg1"/>
                    </a:solidFill>
                  </a:rPr>
                  <a:t>e.g.</a:t>
                </a:r>
                <a:r>
                  <a:rPr kumimoji="1" lang="ja-JP" altLang="en-US" sz="1200" dirty="0">
                    <a:solidFill>
                      <a:schemeClr val="bg1"/>
                    </a:solidFill>
                  </a:rPr>
                  <a:t>暗号資産先物）</a:t>
                </a:r>
                <a:endParaRPr kumimoji="1" lang="en-US" altLang="ja-JP" sz="1200" dirty="0">
                  <a:solidFill>
                    <a:schemeClr val="bg1"/>
                  </a:solidFill>
                </a:endParaRPr>
              </a:p>
            </p:txBody>
          </p:sp>
          <p:sp>
            <p:nvSpPr>
              <p:cNvPr id="37" name="テキスト ボックス 36">
                <a:extLst>
                  <a:ext uri="{FF2B5EF4-FFF2-40B4-BE49-F238E27FC236}">
                    <a16:creationId xmlns:a16="http://schemas.microsoft.com/office/drawing/2014/main" id="{BE4AA4FE-A16A-7E08-C728-4E885E6607B0}"/>
                  </a:ext>
                </a:extLst>
              </p:cNvPr>
              <p:cNvSpPr txBox="1"/>
              <p:nvPr/>
            </p:nvSpPr>
            <p:spPr>
              <a:xfrm>
                <a:off x="93921" y="3387330"/>
                <a:ext cx="926363" cy="63719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b="1" kern="0" dirty="0">
                    <a:solidFill>
                      <a:srgbClr val="0C0C0C"/>
                    </a:solidFill>
                  </a:rPr>
                  <a:t>リスク</a:t>
                </a:r>
                <a:br>
                  <a:rPr kumimoji="0" lang="en-US" altLang="ja-JP" sz="1200" b="1" i="0" u="none" strike="noStrike" kern="0" cap="none" spc="0" normalizeH="0" baseline="0" noProof="0" dirty="0">
                    <a:ln>
                      <a:noFill/>
                    </a:ln>
                    <a:solidFill>
                      <a:srgbClr val="0C0C0C"/>
                    </a:solidFill>
                    <a:effectLst/>
                    <a:uLnTx/>
                    <a:uFillTx/>
                  </a:rPr>
                </a:br>
                <a:r>
                  <a:rPr kumimoji="0" lang="ja-JP" altLang="en-US" sz="1200" b="1" i="0" u="none" strike="noStrike" kern="0" cap="none" spc="0" normalizeH="0" baseline="0" noProof="0" dirty="0">
                    <a:ln>
                      <a:noFill/>
                    </a:ln>
                    <a:solidFill>
                      <a:srgbClr val="0C0C0C"/>
                    </a:solidFill>
                    <a:effectLst/>
                    <a:uLnTx/>
                    <a:uFillTx/>
                  </a:rPr>
                  <a:t>：大</a:t>
                </a:r>
              </a:p>
            </p:txBody>
          </p:sp>
          <p:sp>
            <p:nvSpPr>
              <p:cNvPr id="38" name="テキスト ボックス 37">
                <a:extLst>
                  <a:ext uri="{FF2B5EF4-FFF2-40B4-BE49-F238E27FC236}">
                    <a16:creationId xmlns:a16="http://schemas.microsoft.com/office/drawing/2014/main" id="{A2DD1E2A-93FB-3A11-94BB-E6E09CA55F42}"/>
                  </a:ext>
                </a:extLst>
              </p:cNvPr>
              <p:cNvSpPr txBox="1"/>
              <p:nvPr/>
            </p:nvSpPr>
            <p:spPr>
              <a:xfrm>
                <a:off x="8989278" y="3387332"/>
                <a:ext cx="1018680" cy="61586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ja-JP" altLang="en-US" sz="1200" b="1" kern="0" dirty="0">
                    <a:solidFill>
                      <a:srgbClr val="0C0C0C"/>
                    </a:solidFill>
                  </a:rPr>
                  <a:t>リスク</a:t>
                </a:r>
                <a:endParaRPr lang="en-US" altLang="ja-JP" sz="1200" b="1" kern="0" dirty="0">
                  <a:solidFill>
                    <a:srgbClr val="0C0C0C"/>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srgbClr val="0C0C0C"/>
                    </a:solidFill>
                    <a:effectLst/>
                    <a:uLnTx/>
                    <a:uFillTx/>
                  </a:rPr>
                  <a:t>：</a:t>
                </a:r>
                <a:r>
                  <a:rPr lang="ja-JP" altLang="en-US" sz="1200" b="1" kern="0" dirty="0">
                    <a:solidFill>
                      <a:srgbClr val="0C0C0C"/>
                    </a:solidFill>
                  </a:rPr>
                  <a:t>小</a:t>
                </a:r>
                <a:endParaRPr kumimoji="0" lang="ja-JP" altLang="en-US" sz="1200" b="1" i="0" u="none" strike="noStrike" kern="0" cap="none" spc="0" normalizeH="0" baseline="0" noProof="0" dirty="0">
                  <a:ln>
                    <a:noFill/>
                  </a:ln>
                  <a:solidFill>
                    <a:srgbClr val="0C0C0C"/>
                  </a:solidFill>
                  <a:effectLst/>
                  <a:uLnTx/>
                  <a:uFillTx/>
                </a:endParaRPr>
              </a:p>
            </p:txBody>
          </p:sp>
          <p:sp>
            <p:nvSpPr>
              <p:cNvPr id="39" name="テキスト ボックス 38">
                <a:extLst>
                  <a:ext uri="{FF2B5EF4-FFF2-40B4-BE49-F238E27FC236}">
                    <a16:creationId xmlns:a16="http://schemas.microsoft.com/office/drawing/2014/main" id="{165A20FD-58B7-619B-511E-72520C4BD773}"/>
                  </a:ext>
                </a:extLst>
              </p:cNvPr>
              <p:cNvSpPr txBox="1"/>
              <p:nvPr/>
            </p:nvSpPr>
            <p:spPr>
              <a:xfrm>
                <a:off x="3686083" y="6499934"/>
                <a:ext cx="1357230" cy="38231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srgbClr val="0C0C0C"/>
                    </a:solidFill>
                    <a:effectLst/>
                    <a:uLnTx/>
                    <a:uFillTx/>
                  </a:rPr>
                  <a:t>商品性：</a:t>
                </a:r>
                <a:r>
                  <a:rPr lang="ja-JP" altLang="en-US" sz="1200" b="1" kern="0" dirty="0">
                    <a:solidFill>
                      <a:srgbClr val="0C0C0C"/>
                    </a:solidFill>
                  </a:rPr>
                  <a:t>複雑</a:t>
                </a:r>
                <a:endParaRPr kumimoji="0" lang="ja-JP" altLang="en-US" sz="1200" b="1" i="0" u="none" strike="noStrike" kern="0" cap="none" spc="0" normalizeH="0" baseline="0" noProof="0" dirty="0">
                  <a:ln>
                    <a:noFill/>
                  </a:ln>
                  <a:solidFill>
                    <a:srgbClr val="0C0C0C"/>
                  </a:solidFill>
                  <a:effectLst/>
                  <a:uLnTx/>
                  <a:uFillTx/>
                </a:endParaRPr>
              </a:p>
            </p:txBody>
          </p:sp>
          <p:sp>
            <p:nvSpPr>
              <p:cNvPr id="40" name="テキスト ボックス 39">
                <a:extLst>
                  <a:ext uri="{FF2B5EF4-FFF2-40B4-BE49-F238E27FC236}">
                    <a16:creationId xmlns:a16="http://schemas.microsoft.com/office/drawing/2014/main" id="{7E04B7D2-4CB8-83EA-6CDC-5ACF3630A18C}"/>
                  </a:ext>
                </a:extLst>
              </p:cNvPr>
              <p:cNvSpPr txBox="1"/>
              <p:nvPr/>
            </p:nvSpPr>
            <p:spPr>
              <a:xfrm>
                <a:off x="3686083" y="1181175"/>
                <a:ext cx="1357230" cy="38231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srgbClr val="0C0C0C"/>
                    </a:solidFill>
                    <a:effectLst/>
                    <a:uLnTx/>
                    <a:uFillTx/>
                  </a:rPr>
                  <a:t>商品性：</a:t>
                </a:r>
                <a:r>
                  <a:rPr lang="ja-JP" altLang="en-US" sz="1200" b="1" kern="0" dirty="0">
                    <a:solidFill>
                      <a:srgbClr val="0C0C0C"/>
                    </a:solidFill>
                  </a:rPr>
                  <a:t>平易</a:t>
                </a:r>
                <a:endParaRPr kumimoji="0" lang="ja-JP" altLang="en-US" sz="1200" b="1" i="0" u="none" strike="noStrike" kern="0" cap="none" spc="0" normalizeH="0" baseline="0" noProof="0" dirty="0">
                  <a:ln>
                    <a:noFill/>
                  </a:ln>
                  <a:solidFill>
                    <a:srgbClr val="0C0C0C"/>
                  </a:solidFill>
                  <a:effectLst/>
                  <a:uLnTx/>
                  <a:uFillTx/>
                </a:endParaRPr>
              </a:p>
            </p:txBody>
          </p:sp>
          <p:sp>
            <p:nvSpPr>
              <p:cNvPr id="41" name="テキスト ボックス 40">
                <a:extLst>
                  <a:ext uri="{FF2B5EF4-FFF2-40B4-BE49-F238E27FC236}">
                    <a16:creationId xmlns:a16="http://schemas.microsoft.com/office/drawing/2014/main" id="{FE53737F-DE6B-0255-5A1C-6358E3FD1027}"/>
                  </a:ext>
                </a:extLst>
              </p:cNvPr>
              <p:cNvSpPr txBox="1"/>
              <p:nvPr/>
            </p:nvSpPr>
            <p:spPr>
              <a:xfrm>
                <a:off x="4605837" y="1563115"/>
                <a:ext cx="2982035" cy="382318"/>
              </a:xfrm>
              <a:prstGeom prst="rect">
                <a:avLst/>
              </a:prstGeom>
              <a:solidFill>
                <a:srgbClr val="FFFFFF"/>
              </a:solidFill>
              <a:ln>
                <a:solidFill>
                  <a:schemeClr val="accent6"/>
                </a:solidFill>
              </a:ln>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srgbClr val="0C0C0C"/>
                    </a:solidFill>
                    <a:effectLst/>
                    <a:uLnTx/>
                    <a:uFillTx/>
                  </a:rPr>
                  <a:t>制度改正後の上場対象範囲</a:t>
                </a:r>
              </a:p>
            </p:txBody>
          </p:sp>
        </p:grpSp>
        <p:sp>
          <p:nvSpPr>
            <p:cNvPr id="17" name="テキスト プレースホルダー 3">
              <a:extLst>
                <a:ext uri="{FF2B5EF4-FFF2-40B4-BE49-F238E27FC236}">
                  <a16:creationId xmlns:a16="http://schemas.microsoft.com/office/drawing/2014/main" id="{18DA808C-FC23-0DB8-57E9-3916F12C2D3B}"/>
                </a:ext>
              </a:extLst>
            </p:cNvPr>
            <p:cNvSpPr txBox="1">
              <a:spLocks/>
            </p:cNvSpPr>
            <p:nvPr/>
          </p:nvSpPr>
          <p:spPr>
            <a:xfrm>
              <a:off x="7500197" y="5380058"/>
              <a:ext cx="3260754" cy="25486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ja-JP" altLang="en-US" sz="1000" dirty="0"/>
                <a:t>*法令又は投信協ルールにて公募投信の組成も不可</a:t>
              </a:r>
              <a:endParaRPr lang="en-US" altLang="ja-JP" sz="1000" dirty="0"/>
            </a:p>
          </p:txBody>
        </p:sp>
        <p:sp>
          <p:nvSpPr>
            <p:cNvPr id="18" name="テキスト ボックス 17">
              <a:extLst>
                <a:ext uri="{FF2B5EF4-FFF2-40B4-BE49-F238E27FC236}">
                  <a16:creationId xmlns:a16="http://schemas.microsoft.com/office/drawing/2014/main" id="{B72A583D-6A0D-087F-51D4-A79AD2F3D9C9}"/>
                </a:ext>
              </a:extLst>
            </p:cNvPr>
            <p:cNvSpPr txBox="1"/>
            <p:nvPr/>
          </p:nvSpPr>
          <p:spPr>
            <a:xfrm>
              <a:off x="5078114" y="3375507"/>
              <a:ext cx="4506619" cy="218492"/>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b="1" dirty="0"/>
                <a:t>マーケットニュートラル</a:t>
              </a:r>
              <a:r>
                <a:rPr kumimoji="1" lang="en-US" altLang="ja-JP" sz="1200" b="1" dirty="0"/>
                <a:t>/</a:t>
              </a:r>
              <a:r>
                <a:rPr kumimoji="1" lang="ja-JP" altLang="en-US" sz="1200" b="1" dirty="0"/>
                <a:t>ロング・ショート戦略（リスク管理）</a:t>
              </a:r>
              <a:endParaRPr kumimoji="1" lang="ja-JP" altLang="en-US" sz="1200" b="1" dirty="0">
                <a:solidFill>
                  <a:schemeClr val="tx1"/>
                </a:solidFill>
              </a:endParaRPr>
            </a:p>
          </p:txBody>
        </p:sp>
        <p:sp>
          <p:nvSpPr>
            <p:cNvPr id="19" name="テキスト ボックス 18">
              <a:extLst>
                <a:ext uri="{FF2B5EF4-FFF2-40B4-BE49-F238E27FC236}">
                  <a16:creationId xmlns:a16="http://schemas.microsoft.com/office/drawing/2014/main" id="{21F462BA-9E07-D238-1FEF-26E1145A7CDF}"/>
                </a:ext>
              </a:extLst>
            </p:cNvPr>
            <p:cNvSpPr txBox="1"/>
            <p:nvPr/>
          </p:nvSpPr>
          <p:spPr>
            <a:xfrm>
              <a:off x="4460021" y="2351401"/>
              <a:ext cx="3610819" cy="364153"/>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b="1" dirty="0"/>
                <a:t>新興国株投資</a:t>
              </a:r>
              <a:endParaRPr kumimoji="1" lang="en-US" altLang="ja-JP" sz="1200" b="1" dirty="0"/>
            </a:p>
            <a:p>
              <a:pPr algn="l"/>
              <a:r>
                <a:rPr kumimoji="1" lang="ja-JP" altLang="en-US" sz="1200" b="1" dirty="0"/>
                <a:t>　　（コスト効率の追求）</a:t>
              </a:r>
              <a:endParaRPr kumimoji="1" lang="ja-JP" altLang="en-US" sz="1200" b="1" dirty="0">
                <a:solidFill>
                  <a:schemeClr val="tx1"/>
                </a:solidFill>
              </a:endParaRPr>
            </a:p>
          </p:txBody>
        </p:sp>
        <p:sp>
          <p:nvSpPr>
            <p:cNvPr id="20" name="テキスト ボックス 19">
              <a:extLst>
                <a:ext uri="{FF2B5EF4-FFF2-40B4-BE49-F238E27FC236}">
                  <a16:creationId xmlns:a16="http://schemas.microsoft.com/office/drawing/2014/main" id="{E2F207BE-2783-846D-8769-AA2A954B8F88}"/>
                </a:ext>
              </a:extLst>
            </p:cNvPr>
            <p:cNvSpPr txBox="1"/>
            <p:nvPr/>
          </p:nvSpPr>
          <p:spPr>
            <a:xfrm>
              <a:off x="5116426" y="3037410"/>
              <a:ext cx="3469277" cy="323186"/>
            </a:xfrm>
            <a:prstGeom prst="rect">
              <a:avLst/>
            </a:prstGeom>
            <a:noFill/>
          </p:spPr>
          <p:txBody>
            <a:bodyPr wrap="square">
              <a:spAutoFit/>
            </a:bodyPr>
            <a:lstStyle/>
            <a:p>
              <a:pPr marL="285750" indent="-285750" algn="l">
                <a:buFont typeface="Arial" panose="020B0604020202020204" pitchFamily="34" charset="0"/>
                <a:buChar char="•"/>
              </a:pPr>
              <a:r>
                <a:rPr kumimoji="1" lang="ja-JP" altLang="en-US" sz="1200" b="1" dirty="0"/>
                <a:t>マネージドフューチャー</a:t>
              </a:r>
              <a:endParaRPr kumimoji="1" lang="en-US" altLang="ja-JP" sz="1200" b="1" dirty="0"/>
            </a:p>
            <a:p>
              <a:pPr algn="l">
                <a:lnSpc>
                  <a:spcPts val="900"/>
                </a:lnSpc>
              </a:pPr>
              <a:r>
                <a:rPr kumimoji="1" lang="ja-JP" altLang="en-US" sz="1200" b="1" dirty="0"/>
                <a:t>　　　（コスト効率の追求）</a:t>
              </a:r>
              <a:endParaRPr kumimoji="1" lang="ja-JP" altLang="en-US" sz="1200" b="1" dirty="0">
                <a:solidFill>
                  <a:schemeClr val="tx1"/>
                </a:solidFill>
              </a:endParaRPr>
            </a:p>
          </p:txBody>
        </p:sp>
      </p:grpSp>
      <p:sp>
        <p:nvSpPr>
          <p:cNvPr id="42" name="正方形/長方形 41">
            <a:extLst>
              <a:ext uri="{FF2B5EF4-FFF2-40B4-BE49-F238E27FC236}">
                <a16:creationId xmlns:a16="http://schemas.microsoft.com/office/drawing/2014/main" id="{0062D938-5A65-F42C-F725-BF0176A048BC}"/>
              </a:ext>
            </a:extLst>
          </p:cNvPr>
          <p:cNvSpPr/>
          <p:nvPr/>
        </p:nvSpPr>
        <p:spPr>
          <a:xfrm>
            <a:off x="127376" y="943583"/>
            <a:ext cx="11800829" cy="545704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a:extLst>
              <a:ext uri="{FF2B5EF4-FFF2-40B4-BE49-F238E27FC236}">
                <a16:creationId xmlns:a16="http://schemas.microsoft.com/office/drawing/2014/main" id="{F19B2D3F-FA02-8E50-A874-79260D9D1563}"/>
              </a:ext>
            </a:extLst>
          </p:cNvPr>
          <p:cNvSpPr/>
          <p:nvPr/>
        </p:nvSpPr>
        <p:spPr>
          <a:xfrm>
            <a:off x="251336" y="867135"/>
            <a:ext cx="3694112" cy="4563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t>上場対象商品のスコープ図</a:t>
            </a:r>
          </a:p>
        </p:txBody>
      </p:sp>
    </p:spTree>
    <p:extLst>
      <p:ext uri="{BB962C8B-B14F-4D97-AF65-F5344CB8AC3E}">
        <p14:creationId xmlns:p14="http://schemas.microsoft.com/office/powerpoint/2010/main" val="2777531685"/>
      </p:ext>
    </p:extLst>
  </p:cSld>
  <p:clrMapOvr>
    <a:masterClrMapping/>
  </p:clrMapOvr>
</p:sld>
</file>

<file path=ppt/theme/theme1.xml><?xml version="1.0" encoding="utf-8"?>
<a:theme xmlns:a="http://schemas.openxmlformats.org/drawingml/2006/main" name="1_JPX_16:9_JP">
  <a:themeElements>
    <a:clrScheme name="0602_JPX_標準">
      <a:dk1>
        <a:srgbClr val="000000"/>
      </a:dk1>
      <a:lt1>
        <a:srgbClr val="FAFAFA"/>
      </a:lt1>
      <a:dk2>
        <a:srgbClr val="D0A900"/>
      </a:dk2>
      <a:lt2>
        <a:srgbClr val="FAFAFA"/>
      </a:lt2>
      <a:accent1>
        <a:srgbClr val="8E8E8E"/>
      </a:accent1>
      <a:accent2>
        <a:srgbClr val="262626"/>
      </a:accent2>
      <a:accent3>
        <a:srgbClr val="A90B0B"/>
      </a:accent3>
      <a:accent4>
        <a:srgbClr val="227191"/>
      </a:accent4>
      <a:accent5>
        <a:srgbClr val="48836D"/>
      </a:accent5>
      <a:accent6>
        <a:srgbClr val="BE0032"/>
      </a:accent6>
      <a:hlink>
        <a:srgbClr val="0563C1"/>
      </a:hlink>
      <a:folHlink>
        <a:srgbClr val="954F72"/>
      </a:folHlink>
    </a:clrScheme>
    <a:fontScheme name="0623_JPX日本語版">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3"/>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JPX_16:9_JP">
  <a:themeElements>
    <a:clrScheme name="0602_JPX_標準">
      <a:dk1>
        <a:srgbClr val="000000"/>
      </a:dk1>
      <a:lt1>
        <a:srgbClr val="FAFAFA"/>
      </a:lt1>
      <a:dk2>
        <a:srgbClr val="D0A900"/>
      </a:dk2>
      <a:lt2>
        <a:srgbClr val="FAFAFA"/>
      </a:lt2>
      <a:accent1>
        <a:srgbClr val="8E8E8E"/>
      </a:accent1>
      <a:accent2>
        <a:srgbClr val="262626"/>
      </a:accent2>
      <a:accent3>
        <a:srgbClr val="A90B0B"/>
      </a:accent3>
      <a:accent4>
        <a:srgbClr val="227191"/>
      </a:accent4>
      <a:accent5>
        <a:srgbClr val="48836D"/>
      </a:accent5>
      <a:accent6>
        <a:srgbClr val="BE0032"/>
      </a:accent6>
      <a:hlink>
        <a:srgbClr val="0563C1"/>
      </a:hlink>
      <a:folHlink>
        <a:srgbClr val="954F72"/>
      </a:folHlink>
    </a:clrScheme>
    <a:fontScheme name="0623_JPX日本語版">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3"/>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black01">
  <a:themeElements>
    <a:clrScheme name="0602_JPX_標準">
      <a:dk1>
        <a:srgbClr val="000000"/>
      </a:dk1>
      <a:lt1>
        <a:srgbClr val="FAFAFA"/>
      </a:lt1>
      <a:dk2>
        <a:srgbClr val="D0A900"/>
      </a:dk2>
      <a:lt2>
        <a:srgbClr val="FAFAFA"/>
      </a:lt2>
      <a:accent1>
        <a:srgbClr val="8E8E8E"/>
      </a:accent1>
      <a:accent2>
        <a:srgbClr val="262626"/>
      </a:accent2>
      <a:accent3>
        <a:srgbClr val="A90B0B"/>
      </a:accent3>
      <a:accent4>
        <a:srgbClr val="227191"/>
      </a:accent4>
      <a:accent5>
        <a:srgbClr val="48836D"/>
      </a:accent5>
      <a:accent6>
        <a:srgbClr val="BE0032"/>
      </a:accent6>
      <a:hlink>
        <a:srgbClr val="0563C1"/>
      </a:hlink>
      <a:folHlink>
        <a:srgbClr val="954F72"/>
      </a:folHlink>
    </a:clrScheme>
    <a:fontScheme name="0623_JPX日本語版">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JPX_16:9_JP_red">
  <a:themeElements>
    <a:clrScheme name="0602_JPX_red">
      <a:dk1>
        <a:srgbClr val="000000"/>
      </a:dk1>
      <a:lt1>
        <a:srgbClr val="FAFAFA"/>
      </a:lt1>
      <a:dk2>
        <a:srgbClr val="D0A900"/>
      </a:dk2>
      <a:lt2>
        <a:srgbClr val="FAFAFA"/>
      </a:lt2>
      <a:accent1>
        <a:srgbClr val="8E8E8E"/>
      </a:accent1>
      <a:accent2>
        <a:srgbClr val="262626"/>
      </a:accent2>
      <a:accent3>
        <a:srgbClr val="BE0032"/>
      </a:accent3>
      <a:accent4>
        <a:srgbClr val="227191"/>
      </a:accent4>
      <a:accent5>
        <a:srgbClr val="48836D"/>
      </a:accent5>
      <a:accent6>
        <a:srgbClr val="A90B0B"/>
      </a:accent6>
      <a:hlink>
        <a:srgbClr val="0563C1"/>
      </a:hlink>
      <a:folHlink>
        <a:srgbClr val="954F72"/>
      </a:folHlink>
    </a:clrScheme>
    <a:fontScheme name="0623_JPX日本語版">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3"/>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5_JPX_16:9_JP_blue">
  <a:themeElements>
    <a:clrScheme name="0602_JPX_blue">
      <a:dk1>
        <a:srgbClr val="000000"/>
      </a:dk1>
      <a:lt1>
        <a:srgbClr val="FAFAFA"/>
      </a:lt1>
      <a:dk2>
        <a:srgbClr val="D0A900"/>
      </a:dk2>
      <a:lt2>
        <a:srgbClr val="FAFAFA"/>
      </a:lt2>
      <a:accent1>
        <a:srgbClr val="8E8E8E"/>
      </a:accent1>
      <a:accent2>
        <a:srgbClr val="262626"/>
      </a:accent2>
      <a:accent3>
        <a:srgbClr val="227191"/>
      </a:accent3>
      <a:accent4>
        <a:srgbClr val="A90B0B"/>
      </a:accent4>
      <a:accent5>
        <a:srgbClr val="48836D"/>
      </a:accent5>
      <a:accent6>
        <a:srgbClr val="BE0032"/>
      </a:accent6>
      <a:hlink>
        <a:srgbClr val="0563C1"/>
      </a:hlink>
      <a:folHlink>
        <a:srgbClr val="954F72"/>
      </a:folHlink>
    </a:clrScheme>
    <a:fontScheme name="0623_JPX日本語版">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3"/>
        </a:solidFill>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6_JPX_16:9_JP_green">
  <a:themeElements>
    <a:clrScheme name="0602_JPX_green">
      <a:dk1>
        <a:srgbClr val="000000"/>
      </a:dk1>
      <a:lt1>
        <a:srgbClr val="FAFAFA"/>
      </a:lt1>
      <a:dk2>
        <a:srgbClr val="D0A900"/>
      </a:dk2>
      <a:lt2>
        <a:srgbClr val="FAFAFA"/>
      </a:lt2>
      <a:accent1>
        <a:srgbClr val="8E8E8E"/>
      </a:accent1>
      <a:accent2>
        <a:srgbClr val="262626"/>
      </a:accent2>
      <a:accent3>
        <a:srgbClr val="48836D"/>
      </a:accent3>
      <a:accent4>
        <a:srgbClr val="A90B0B"/>
      </a:accent4>
      <a:accent5>
        <a:srgbClr val="227191"/>
      </a:accent5>
      <a:accent6>
        <a:srgbClr val="BE0032"/>
      </a:accent6>
      <a:hlink>
        <a:srgbClr val="0563C1"/>
      </a:hlink>
      <a:folHlink>
        <a:srgbClr val="954F72"/>
      </a:folHlink>
    </a:clrScheme>
    <a:fontScheme name="0623_JPX日本語版">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3"/>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black02">
  <a:themeElements>
    <a:clrScheme name="0602_JPX_標準">
      <a:dk1>
        <a:srgbClr val="000000"/>
      </a:dk1>
      <a:lt1>
        <a:srgbClr val="FAFAFA"/>
      </a:lt1>
      <a:dk2>
        <a:srgbClr val="D0A900"/>
      </a:dk2>
      <a:lt2>
        <a:srgbClr val="FAFAFA"/>
      </a:lt2>
      <a:accent1>
        <a:srgbClr val="8E8E8E"/>
      </a:accent1>
      <a:accent2>
        <a:srgbClr val="262626"/>
      </a:accent2>
      <a:accent3>
        <a:srgbClr val="A90B0B"/>
      </a:accent3>
      <a:accent4>
        <a:srgbClr val="227191"/>
      </a:accent4>
      <a:accent5>
        <a:srgbClr val="48836D"/>
      </a:accent5>
      <a:accent6>
        <a:srgbClr val="BE0032"/>
      </a:accent6>
      <a:hlink>
        <a:srgbClr val="0563C1"/>
      </a:hlink>
      <a:folHlink>
        <a:srgbClr val="954F72"/>
      </a:folHlink>
    </a:clrScheme>
    <a:fontScheme name="0623_JPX日本語版">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confidential">
  <a:themeElements>
    <a:clrScheme name="0602_JPX_標準">
      <a:dk1>
        <a:srgbClr val="000000"/>
      </a:dk1>
      <a:lt1>
        <a:srgbClr val="FAFAFA"/>
      </a:lt1>
      <a:dk2>
        <a:srgbClr val="D0A900"/>
      </a:dk2>
      <a:lt2>
        <a:srgbClr val="FAFAFA"/>
      </a:lt2>
      <a:accent1>
        <a:srgbClr val="8E8E8E"/>
      </a:accent1>
      <a:accent2>
        <a:srgbClr val="262626"/>
      </a:accent2>
      <a:accent3>
        <a:srgbClr val="A90B0B"/>
      </a:accent3>
      <a:accent4>
        <a:srgbClr val="227191"/>
      </a:accent4>
      <a:accent5>
        <a:srgbClr val="48836D"/>
      </a:accent5>
      <a:accent6>
        <a:srgbClr val="BE0032"/>
      </a:accent6>
      <a:hlink>
        <a:srgbClr val="0563C1"/>
      </a:hlink>
      <a:folHlink>
        <a:srgbClr val="954F72"/>
      </a:folHlink>
    </a:clrScheme>
    <a:fontScheme name="0623_JPX日本語版">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white">
  <a:themeElements>
    <a:clrScheme name="0602_JPX_標準">
      <a:dk1>
        <a:srgbClr val="000000"/>
      </a:dk1>
      <a:lt1>
        <a:srgbClr val="FAFAFA"/>
      </a:lt1>
      <a:dk2>
        <a:srgbClr val="D0A900"/>
      </a:dk2>
      <a:lt2>
        <a:srgbClr val="FAFAFA"/>
      </a:lt2>
      <a:accent1>
        <a:srgbClr val="8E8E8E"/>
      </a:accent1>
      <a:accent2>
        <a:srgbClr val="262626"/>
      </a:accent2>
      <a:accent3>
        <a:srgbClr val="A90B0B"/>
      </a:accent3>
      <a:accent4>
        <a:srgbClr val="227191"/>
      </a:accent4>
      <a:accent5>
        <a:srgbClr val="48836D"/>
      </a:accent5>
      <a:accent6>
        <a:srgbClr val="BE0032"/>
      </a:accent6>
      <a:hlink>
        <a:srgbClr val="0563C1"/>
      </a:hlink>
      <a:folHlink>
        <a:srgbClr val="954F72"/>
      </a:folHlink>
    </a:clrScheme>
    <a:fontScheme name="0623_JPX日本語版">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565714856181D46B51CE8CBBDBF29FF" ma:contentTypeVersion="17" ma:contentTypeDescription="新しいドキュメントを作成します。" ma:contentTypeScope="" ma:versionID="40a0d75e3c83fcd1ded29c7ec2ede8f6">
  <xsd:schema xmlns:xsd="http://www.w3.org/2001/XMLSchema" xmlns:xs="http://www.w3.org/2001/XMLSchema" xmlns:p="http://schemas.microsoft.com/office/2006/metadata/properties" xmlns:ns2="5c25fced-86d2-4e99-9f77-c409b3e5b2de" xmlns:ns3="f0246e04-10aa-470c-b192-467f0298a0e1" targetNamespace="http://schemas.microsoft.com/office/2006/metadata/properties" ma:root="true" ma:fieldsID="9629a8f119fb5d1c954b7a4de050d49e" ns2:_="" ns3:_="">
    <xsd:import namespace="5c25fced-86d2-4e99-9f77-c409b3e5b2de"/>
    <xsd:import namespace="f0246e04-10aa-470c-b192-467f0298a0e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25fced-86d2-4e99-9f77-c409b3e5b2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8c0aec76-7560-4533-814f-bcee02e9f03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0246e04-10aa-470c-b192-467f0298a0e1"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4e48a180-500c-4c94-b7f6-44cace21b728}" ma:internalName="TaxCatchAll" ma:showField="CatchAllData" ma:web="f0246e04-10aa-470c-b192-467f0298a0e1">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E625D8-475F-43D9-8623-E35C00EA52DC}">
  <ds:schemaRefs>
    <ds:schemaRef ds:uri="http://schemas.microsoft.com/sharepoint/v3/contenttype/forms"/>
  </ds:schemaRefs>
</ds:datastoreItem>
</file>

<file path=customXml/itemProps2.xml><?xml version="1.0" encoding="utf-8"?>
<ds:datastoreItem xmlns:ds="http://schemas.openxmlformats.org/officeDocument/2006/customXml" ds:itemID="{B2403FEE-8583-4D4B-A2C2-2412928500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25fced-86d2-4e99-9f77-c409b3e5b2de"/>
    <ds:schemaRef ds:uri="f0246e04-10aa-470c-b192-467f0298a0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94db3f9-2286-46b9-ba58-9c0f26e25b2c}" enabled="1" method="Privileged" siteId="{fe7a9aa7-6097-47a2-9163-81d624f8cbfd}" contentBits="0" removed="0"/>
</clbl:labelList>
</file>

<file path=docProps/app.xml><?xml version="1.0" encoding="utf-8"?>
<Properties xmlns="http://schemas.openxmlformats.org/officeDocument/2006/extended-properties" xmlns:vt="http://schemas.openxmlformats.org/officeDocument/2006/docPropsVTypes">
  <Template/>
  <TotalTime>194075805</TotalTime>
  <Words>675</Words>
  <Application>Microsoft Office PowerPoint</Application>
  <PresentationFormat>ワイド画面</PresentationFormat>
  <Paragraphs>86</Paragraphs>
  <Slides>4</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9</vt:i4>
      </vt:variant>
      <vt:variant>
        <vt:lpstr>スライド タイトル</vt:lpstr>
      </vt:variant>
      <vt:variant>
        <vt:i4>4</vt:i4>
      </vt:variant>
    </vt:vector>
  </HeadingPairs>
  <TitlesOfParts>
    <vt:vector size="19" baseType="lpstr">
      <vt:lpstr>Meiryo UI</vt:lpstr>
      <vt:lpstr>Noto Sans CJK JP</vt:lpstr>
      <vt:lpstr>メイリオ</vt:lpstr>
      <vt:lpstr>Arial</vt:lpstr>
      <vt:lpstr>Calibri</vt:lpstr>
      <vt:lpstr>Wingdings</vt:lpstr>
      <vt:lpstr>1_JPX_16:9_JP</vt:lpstr>
      <vt:lpstr>2_JPX_16:9_JP</vt:lpstr>
      <vt:lpstr>black01</vt:lpstr>
      <vt:lpstr>4_JPX_16:9_JP_red</vt:lpstr>
      <vt:lpstr>5_JPX_16:9_JP_blue</vt:lpstr>
      <vt:lpstr>6_JPX_16:9_JP_green</vt:lpstr>
      <vt:lpstr>black02</vt:lpstr>
      <vt:lpstr>confidential</vt:lpstr>
      <vt:lpstr>white</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野島　萌子</dc:creator>
  <cp:lastModifiedBy>Someya, Ryutaro (染谷 龍太郎)</cp:lastModifiedBy>
  <cp:revision>191</cp:revision>
  <cp:lastPrinted>2024-05-10T03:15:14Z</cp:lastPrinted>
  <dcterms:created xsi:type="dcterms:W3CDTF">2023-05-30T07:33:54Z</dcterms:created>
  <dcterms:modified xsi:type="dcterms:W3CDTF">2025-05-30T02:49:43Z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25b0843-b663-4345-b413-7675981e8467_SiteId">
    <vt:lpwstr>fe7a9aa7-6097-47a2-9163-81d624f8cbfd</vt:lpwstr>
  </property>
  <property fmtid="{D5CDD505-2E9C-101B-9397-08002B2CF9AE}" pid="3" name="MSIP_Label_525b0843-b663-4345-b413-7675981e8467_SetDate">
    <vt:lpwstr>2024-09-29T12:50:43Z</vt:lpwstr>
  </property>
  <property fmtid="{D5CDD505-2E9C-101B-9397-08002B2CF9AE}" pid="4" name="MSIP_Label_525b0843-b663-4345-b413-7675981e8467_Name">
    <vt:lpwstr>【2GVDI】社外秘</vt:lpwstr>
  </property>
  <property fmtid="{D5CDD505-2E9C-101B-9397-08002B2CF9AE}" pid="5" name="MSIP_Label_525b0843-b663-4345-b413-7675981e8467_Method">
    <vt:lpwstr>Standard</vt:lpwstr>
  </property>
  <property fmtid="{D5CDD505-2E9C-101B-9397-08002B2CF9AE}" pid="6" name="MSIP_Label_525b0843-b663-4345-b413-7675981e8467_Enabled">
    <vt:lpwstr>true</vt:lpwstr>
  </property>
  <property fmtid="{D5CDD505-2E9C-101B-9397-08002B2CF9AE}" pid="7" name="MSIP_Label_525b0843-b663-4345-b413-7675981e8467_ContentBits">
    <vt:lpwstr>8</vt:lpwstr>
  </property>
</Properties>
</file>